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27" r:id="rId2"/>
    <p:sldId id="328" r:id="rId3"/>
    <p:sldId id="330" r:id="rId4"/>
    <p:sldId id="331" r:id="rId5"/>
    <p:sldId id="334" r:id="rId6"/>
    <p:sldId id="335" r:id="rId7"/>
    <p:sldId id="337" r:id="rId8"/>
    <p:sldId id="338" r:id="rId9"/>
    <p:sldId id="339" r:id="rId10"/>
    <p:sldId id="340" r:id="rId11"/>
    <p:sldId id="343" r:id="rId12"/>
    <p:sldId id="344" r:id="rId13"/>
    <p:sldId id="345" r:id="rId14"/>
    <p:sldId id="354" r:id="rId15"/>
    <p:sldId id="351" r:id="rId16"/>
    <p:sldId id="355" r:id="rId17"/>
    <p:sldId id="352" r:id="rId18"/>
  </p:sldIdLst>
  <p:sldSz cx="12599988" cy="10080625"/>
  <p:notesSz cx="7559675" cy="10691813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>
          <p15:clr>
            <a:srgbClr val="A4A3A4"/>
          </p15:clr>
        </p15:guide>
        <p15:guide id="2" pos="39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8639"/>
    <a:srgbClr val="DEA900"/>
    <a:srgbClr val="FFD1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514" autoAdjust="0"/>
    <p:restoredTop sz="88356"/>
  </p:normalViewPr>
  <p:slideViewPr>
    <p:cSldViewPr>
      <p:cViewPr varScale="1">
        <p:scale>
          <a:sx n="44" d="100"/>
          <a:sy n="44" d="100"/>
        </p:scale>
        <p:origin x="948" y="48"/>
      </p:cViewPr>
      <p:guideLst>
        <p:guide orient="horz" pos="3175"/>
        <p:guide pos="39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pt-BR" sz="14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Mangal" pitchFamily="2"/>
            </a:endParaRPr>
          </a:p>
        </p:txBody>
      </p:sp>
      <p:sp>
        <p:nvSpPr>
          <p:cNvPr id="3" name="Espaço Reservado para Data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pt-BR" sz="14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Mangal" pitchFamily="2"/>
            </a:endParaRPr>
          </a:p>
        </p:txBody>
      </p:sp>
      <p:sp>
        <p:nvSpPr>
          <p:cNvPr id="4" name="Espaço Reservado para Rodapé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pt-BR" sz="14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Mangal" pitchFamily="2"/>
            </a:endParaRPr>
          </a:p>
        </p:txBody>
      </p:sp>
      <p:sp>
        <p:nvSpPr>
          <p:cNvPr id="5" name="Espaço Reservado para Número de Slide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84C8C389-3B80-43B0-A2FE-15278E03707F}" type="slidenum">
              <a:t>‹nº›</a:t>
            </a:fld>
            <a:endParaRPr lang="pt-BR" sz="14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1469232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pt-BR"/>
          </a:p>
        </p:txBody>
      </p:sp>
      <p:sp>
        <p:nvSpPr>
          <p:cNvPr id="4" name="Espaço Reservado para Cabeçalho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pt-BR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pt-BR"/>
          </a:p>
        </p:txBody>
      </p:sp>
      <p:sp>
        <p:nvSpPr>
          <p:cNvPr id="5" name="Espaço Reservado para Data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pt-BR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pt-BR"/>
          </a:p>
        </p:txBody>
      </p:sp>
      <p:sp>
        <p:nvSpPr>
          <p:cNvPr id="6" name="Espaço Reservado para Rodapé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rtl="0" hangingPunct="0">
              <a:buNone/>
              <a:tabLst/>
              <a:defRPr lang="pt-BR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pt-BR"/>
          </a:p>
        </p:txBody>
      </p:sp>
      <p:sp>
        <p:nvSpPr>
          <p:cNvPr id="7" name="Espaço Reservado para Número de Slide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algn="r" rtl="0" hangingPunct="0">
              <a:buNone/>
              <a:tabLst/>
              <a:defRPr lang="pt-BR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363188C6-0368-483B-A9F1-C59E8EDF33AB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50353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pt-BR" sz="2000" b="0" i="0" u="none" strike="noStrike" kern="1200">
        <a:ln>
          <a:noFill/>
        </a:ln>
        <a:latin typeface="Arial" pitchFamily="18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44563" y="3132138"/>
            <a:ext cx="10710862" cy="2160587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90713" y="5711825"/>
            <a:ext cx="8818562" cy="25765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69FA326-3790-48FA-B3BE-FA73C515BC32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48031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71613A3-51CE-4443-BB13-07391DDB3960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22238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9136063" y="401638"/>
            <a:ext cx="2833687" cy="8610600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30238" y="401638"/>
            <a:ext cx="8353425" cy="8610600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89BAEA5-DBF1-42D6-91EB-30EA4EDC2E8F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55836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716DF1B-5689-446E-A74E-774917B7B743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94407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95363" y="6477000"/>
            <a:ext cx="10709275" cy="20034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995363" y="4271963"/>
            <a:ext cx="10709275" cy="22050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2DEAF8F-D132-427B-8153-B3FC9B53661B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90400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30238" y="2359025"/>
            <a:ext cx="5592762" cy="665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375400" y="2359025"/>
            <a:ext cx="5594350" cy="665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01E3395-A45D-4454-BAAF-2BFC190DD02C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5438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03225"/>
            <a:ext cx="11339512" cy="1681163"/>
          </a:xfrm>
        </p:spPr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30238" y="2255838"/>
            <a:ext cx="5567362" cy="9413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30238" y="3197225"/>
            <a:ext cx="5567362" cy="58070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400800" y="2255838"/>
            <a:ext cx="5568950" cy="9413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400800" y="3197225"/>
            <a:ext cx="5568950" cy="58070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97FC93E-DD09-4CAF-BFB4-AFD2081982D2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6591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D072EDE-45AA-47BC-847B-884E8D04E272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1247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38625A4-03C2-4B8D-9D3D-04C935A6AB0E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81962978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01638"/>
            <a:ext cx="4144962" cy="1708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926013" y="401638"/>
            <a:ext cx="7043737" cy="86026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8" y="2109788"/>
            <a:ext cx="4144962" cy="68945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0C75A96-D4D4-4513-BE7F-38EF1A81B5ED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25654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70150" y="7056438"/>
            <a:ext cx="7559675" cy="8334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470150" y="900113"/>
            <a:ext cx="7559675" cy="60483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470150" y="7889875"/>
            <a:ext cx="7559675" cy="11826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9C77F69-F539-4DDC-A004-10501FA200C5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61917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 txBox="1">
            <a:spLocks noGrp="1"/>
          </p:cNvSpPr>
          <p:nvPr>
            <p:ph type="title"/>
          </p:nvPr>
        </p:nvSpPr>
        <p:spPr>
          <a:xfrm>
            <a:off x="630000" y="401760"/>
            <a:ext cx="11339640" cy="1683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pt-BR"/>
          </a:p>
        </p:txBody>
      </p:sp>
      <p:sp>
        <p:nvSpPr>
          <p:cNvPr id="3" name="Espaço Reservado para Texto 2"/>
          <p:cNvSpPr txBox="1">
            <a:spLocks noGrp="1"/>
          </p:cNvSpPr>
          <p:nvPr>
            <p:ph type="body" idx="1"/>
          </p:nvPr>
        </p:nvSpPr>
        <p:spPr>
          <a:xfrm>
            <a:off x="630000" y="2358720"/>
            <a:ext cx="11339640" cy="665279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888"/>
              </a:spcAft>
              <a:buSzPct val="45000"/>
              <a:buFont typeface="StarSymbol"/>
              <a:buNone/>
              <a:defRPr lang="pt-BR" sz="427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888"/>
              </a:spcAft>
              <a:buSzPct val="45000"/>
              <a:buFont typeface="StarSymbol"/>
              <a:buChar char="●"/>
              <a:defRPr lang="pt-BR" sz="427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511"/>
              </a:spcAft>
              <a:buSzPct val="45000"/>
              <a:buFont typeface="StarSymbol"/>
              <a:buChar char="●"/>
              <a:defRPr lang="pt-BR" sz="373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pt-BR" sz="320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754"/>
              </a:spcAft>
              <a:buSzPct val="45000"/>
              <a:buFont typeface="StarSymbol"/>
              <a:buChar char="●"/>
              <a:defRPr lang="pt-BR" sz="267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377"/>
              </a:spcAft>
              <a:buSzPct val="75000"/>
              <a:buFont typeface="StarSymbol"/>
              <a:buChar char="–"/>
              <a:defRPr lang="pt-BR" sz="267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377"/>
              </a:spcAft>
              <a:buSzPct val="45000"/>
              <a:buFont typeface="StarSymbol"/>
              <a:buChar char="●"/>
              <a:defRPr lang="pt-BR" sz="267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377"/>
              </a:spcAft>
              <a:buSzPct val="45000"/>
              <a:buFont typeface="StarSymbol"/>
              <a:buChar char="●"/>
              <a:defRPr lang="pt-BR" sz="267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377"/>
              </a:spcAft>
              <a:buSzPct val="45000"/>
              <a:buFont typeface="StarSymbol"/>
              <a:buChar char="●"/>
              <a:defRPr lang="pt-BR" sz="267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377"/>
              </a:spcAft>
              <a:buSzPct val="45000"/>
              <a:buFont typeface="StarSymbol"/>
              <a:buChar char="●"/>
              <a:defRPr lang="pt-BR" sz="2670" b="0" i="0" u="none" strike="noStrike" kern="1200">
                <a:ln>
                  <a:noFill/>
                </a:ln>
                <a:latin typeface="Arial" pitchFamily="18"/>
                <a:ea typeface="Lucida Sans Unicode" pitchFamily="2"/>
                <a:cs typeface="Mangal" pitchFamily="2"/>
              </a:defRPr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 txBox="1">
            <a:spLocks noGrp="1"/>
          </p:cNvSpPr>
          <p:nvPr>
            <p:ph type="dt" sz="half" idx="2"/>
          </p:nvPr>
        </p:nvSpPr>
        <p:spPr>
          <a:xfrm>
            <a:off x="630000" y="9182880"/>
            <a:ext cx="2935440" cy="69515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pt-BR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pt-BR"/>
          </a:p>
        </p:txBody>
      </p:sp>
      <p:sp>
        <p:nvSpPr>
          <p:cNvPr id="5" name="Espaço Reservado para Rodapé 4"/>
          <p:cNvSpPr txBox="1">
            <a:spLocks noGrp="1"/>
          </p:cNvSpPr>
          <p:nvPr>
            <p:ph type="ftr" sz="quarter" idx="3"/>
          </p:nvPr>
        </p:nvSpPr>
        <p:spPr>
          <a:xfrm>
            <a:off x="4309200" y="9182880"/>
            <a:ext cx="3993840" cy="69515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ctr" rtl="0" hangingPunct="0">
              <a:buNone/>
              <a:tabLst/>
              <a:defRPr lang="pt-BR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pt-BR"/>
          </a:p>
        </p:txBody>
      </p:sp>
      <p:sp>
        <p:nvSpPr>
          <p:cNvPr id="6" name="Espaço Reservado para Número de Slide 5"/>
          <p:cNvSpPr txBox="1">
            <a:spLocks noGrp="1"/>
          </p:cNvSpPr>
          <p:nvPr>
            <p:ph type="sldNum" sz="quarter" idx="4"/>
          </p:nvPr>
        </p:nvSpPr>
        <p:spPr>
          <a:xfrm>
            <a:off x="9034200" y="9182880"/>
            <a:ext cx="2935440" cy="69515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pt-BR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B58BD92D-95DC-4A70-9D5B-856E00ABF3EA}" type="slidenum"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hangingPunct="0">
        <a:tabLst/>
        <a:defRPr lang="pt-BR" sz="5870" b="0" i="0" u="none" strike="noStrike" kern="1200">
          <a:ln>
            <a:noFill/>
          </a:ln>
          <a:latin typeface="Arial" pitchFamily="18"/>
          <a:cs typeface="Mangal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888"/>
        </a:spcAft>
        <a:tabLst/>
        <a:defRPr lang="pt-BR" sz="4270" b="0" i="0" u="none" strike="noStrike" kern="1200">
          <a:ln>
            <a:noFill/>
          </a:ln>
          <a:latin typeface="Arial" pitchFamily="18"/>
          <a:cs typeface="Mangal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ambiental@mec.gov.br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facebook.com/cnijma.mec" TargetMode="External"/><Relationship Id="rId4" Type="http://schemas.openxmlformats.org/officeDocument/2006/relationships/hyperlink" Target="mailto:cnijma@gmail.co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599988" cy="10152880"/>
          </a:xfrm>
          <a:prstGeom prst="rect">
            <a:avLst/>
          </a:prstGeom>
        </p:spPr>
      </p:pic>
      <mc:AlternateContent xmlns:mc="http://schemas.openxmlformats.org/markup-compatibility/2006">
        <mc:Choice xmlns:pslz="http://schemas.microsoft.com/office/powerpoint/2016/slidezoom" Requires="pslz">
          <p:graphicFrame>
            <p:nvGraphicFramePr>
              <p:cNvPr id="3" name="Zoom de Slide 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508291838"/>
                  </p:ext>
                </p:extLst>
              </p:nvPr>
            </p:nvGraphicFramePr>
            <p:xfrm>
              <a:off x="-2858935" y="1309066"/>
              <a:ext cx="3149997" cy="2520156"/>
            </p:xfrm>
            <a:graphic>
              <a:graphicData uri="http://schemas.microsoft.com/office/powerpoint/2016/slidezoom">
                <pslz:sldZm>
                  <pslz:sldZmObj sldId="327" cId="447403456">
                    <pslz:zmPr id="{7DE2C36D-56C9-4A5C-8D12-6303A61EF6B2}" returnToParent="0" transitionDur="1000">
                      <p166:blipFill xmlns:p166="http://schemas.microsoft.com/office/powerpoint/2016/6/main">
                        <a:blip r:embed="rId3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149997" cy="2520156"/>
                        </a:xfrm>
                        <a:prstGeom prst="rect">
                          <a:avLst/>
                        </a:prstGeom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3" name="Zoom de Slide 2">
                <a:hlinkClick r:id="rId4" action="ppaction://hlinksldjump"/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858935" y="1309066"/>
                <a:ext cx="3149997" cy="2520156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474034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599988" cy="10074915"/>
          </a:xfrm>
          <a:prstGeom prst="rect">
            <a:avLst/>
          </a:prstGeom>
        </p:spPr>
      </p:pic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1" y="0"/>
            <a:ext cx="12599988" cy="1727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4016" tIns="64488" rIns="124016" bIns="64488" anchor="ctr"/>
          <a:lstStyle>
            <a:lvl1pPr>
              <a:spcBef>
                <a:spcPts val="175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1pPr>
            <a:lvl2pPr>
              <a:spcBef>
                <a:spcPts val="1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2pPr>
            <a:lvl3pPr>
              <a:spcBef>
                <a:spcPts val="125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3pPr>
            <a:lvl4pPr>
              <a:spcBef>
                <a:spcPts val="1125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4pPr>
            <a:lvl5pPr>
              <a:spcBef>
                <a:spcPts val="1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  <a:defRPr/>
            </a:pPr>
            <a:r>
              <a:rPr lang="en-US" altLang="pt-BR" sz="3600" b="1" dirty="0" err="1">
                <a:solidFill>
                  <a:schemeClr val="bg1"/>
                </a:solidFill>
                <a:latin typeface="Helvetica Neue Condensed" charset="0"/>
                <a:ea typeface="Helvetica Neue Condensed" charset="0"/>
                <a:cs typeface="Helvetica Neue Condensed" charset="0"/>
              </a:rPr>
              <a:t>Número</a:t>
            </a:r>
            <a:r>
              <a:rPr lang="en-US" altLang="pt-BR" sz="3600" b="1" dirty="0">
                <a:solidFill>
                  <a:schemeClr val="bg1"/>
                </a:solidFill>
                <a:latin typeface="Helvetica Neue Condensed" charset="0"/>
                <a:ea typeface="Helvetica Neue Condensed" charset="0"/>
                <a:cs typeface="Helvetica Neue Condensed" charset="0"/>
              </a:rPr>
              <a:t> de </a:t>
            </a:r>
            <a:r>
              <a:rPr lang="en-US" altLang="pt-BR" sz="3600" b="1" dirty="0" err="1">
                <a:solidFill>
                  <a:schemeClr val="bg1"/>
                </a:solidFill>
                <a:latin typeface="Helvetica Neue Condensed" charset="0"/>
                <a:ea typeface="Helvetica Neue Condensed" charset="0"/>
                <a:cs typeface="Helvetica Neue Condensed" charset="0"/>
              </a:rPr>
              <a:t>participantes</a:t>
            </a:r>
            <a:r>
              <a:rPr lang="en-US" altLang="pt-BR" sz="3600" b="1" dirty="0">
                <a:solidFill>
                  <a:schemeClr val="bg1"/>
                </a:solidFill>
                <a:latin typeface="Helvetica Neue Condensed" charset="0"/>
                <a:ea typeface="Helvetica Neue Condensed" charset="0"/>
                <a:cs typeface="Helvetica Neue Condensed" charset="0"/>
              </a:rPr>
              <a:t> das </a:t>
            </a:r>
            <a:r>
              <a:rPr lang="en-US" altLang="pt-BR" sz="3600" b="1" dirty="0" err="1">
                <a:solidFill>
                  <a:schemeClr val="bg1"/>
                </a:solidFill>
                <a:latin typeface="Helvetica Neue Condensed" charset="0"/>
                <a:ea typeface="Helvetica Neue Condensed" charset="0"/>
                <a:cs typeface="Helvetica Neue Condensed" charset="0"/>
              </a:rPr>
              <a:t>Delegações</a:t>
            </a:r>
            <a:endParaRPr lang="en-US" altLang="pt-BR" sz="3600" b="1" dirty="0">
              <a:solidFill>
                <a:schemeClr val="bg1"/>
              </a:solidFill>
              <a:latin typeface="Helvetica Neue Condensed" charset="0"/>
              <a:ea typeface="Helvetica Neue Condensed" charset="0"/>
              <a:cs typeface="Helvetica Neue Condensed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  <a:defRPr/>
            </a:pPr>
            <a:r>
              <a:rPr lang="en-US" altLang="pt-BR" sz="3600" b="1" dirty="0" err="1">
                <a:solidFill>
                  <a:schemeClr val="bg1"/>
                </a:solidFill>
                <a:latin typeface="Helvetica Neue Condensed" charset="0"/>
                <a:ea typeface="Helvetica Neue Condensed" charset="0"/>
                <a:cs typeface="Helvetica Neue Condensed" charset="0"/>
              </a:rPr>
              <a:t>Estaduais</a:t>
            </a:r>
            <a:r>
              <a:rPr lang="en-US" altLang="pt-BR" sz="3600" b="1" dirty="0">
                <a:solidFill>
                  <a:schemeClr val="bg1"/>
                </a:solidFill>
                <a:latin typeface="Helvetica Neue Condensed" charset="0"/>
                <a:ea typeface="Helvetica Neue Condensed" charset="0"/>
                <a:cs typeface="Helvetica Neue Condensed" charset="0"/>
              </a:rPr>
              <a:t> </a:t>
            </a:r>
            <a:r>
              <a:rPr lang="en-US" altLang="pt-BR" sz="3600" b="1" dirty="0" err="1">
                <a:solidFill>
                  <a:schemeClr val="bg1"/>
                </a:solidFill>
                <a:latin typeface="Helvetica Neue Condensed" charset="0"/>
                <a:ea typeface="Helvetica Neue Condensed" charset="0"/>
                <a:cs typeface="Helvetica Neue Condensed" charset="0"/>
              </a:rPr>
              <a:t>na</a:t>
            </a:r>
            <a:r>
              <a:rPr lang="en-US" altLang="pt-BR" sz="3600" b="1" dirty="0">
                <a:solidFill>
                  <a:schemeClr val="bg1"/>
                </a:solidFill>
                <a:latin typeface="Helvetica Neue Condensed" charset="0"/>
                <a:ea typeface="Helvetica Neue Condensed" charset="0"/>
                <a:cs typeface="Helvetica Neue Condensed" charset="0"/>
              </a:rPr>
              <a:t> </a:t>
            </a:r>
            <a:r>
              <a:rPr lang="en-US" altLang="pt-BR" sz="3600" b="1" dirty="0" err="1">
                <a:solidFill>
                  <a:schemeClr val="bg1"/>
                </a:solidFill>
                <a:latin typeface="Helvetica Neue Condensed" charset="0"/>
                <a:ea typeface="Helvetica Neue Condensed" charset="0"/>
                <a:cs typeface="Helvetica Neue Condensed" charset="0"/>
              </a:rPr>
              <a:t>Conferência</a:t>
            </a:r>
            <a:r>
              <a:rPr lang="en-US" altLang="pt-BR" sz="3600" b="1" dirty="0">
                <a:solidFill>
                  <a:schemeClr val="bg1"/>
                </a:solidFill>
                <a:latin typeface="Helvetica Neue Condensed" charset="0"/>
                <a:ea typeface="Helvetica Neue Condensed" charset="0"/>
                <a:cs typeface="Helvetica Neue Condensed" charset="0"/>
              </a:rPr>
              <a:t> Nacional</a:t>
            </a:r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6659508"/>
              </p:ext>
            </p:extLst>
          </p:nvPr>
        </p:nvGraphicFramePr>
        <p:xfrm>
          <a:off x="1619474" y="2015976"/>
          <a:ext cx="10009112" cy="65798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884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1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18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69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06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14933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t-BR" sz="1800" dirty="0">
                          <a:effectLst/>
                          <a:latin typeface="+mj-lt"/>
                        </a:rPr>
                        <a:t>Número de escolas de ensino fundamental com classes de 5</a:t>
                      </a:r>
                      <a:r>
                        <a:rPr lang="pt-BR" sz="1800" baseline="30000" dirty="0">
                          <a:effectLst/>
                          <a:latin typeface="+mj-lt"/>
                        </a:rPr>
                        <a:t>a</a:t>
                      </a:r>
                      <a:r>
                        <a:rPr lang="pt-BR" sz="1800" dirty="0">
                          <a:effectLst/>
                          <a:latin typeface="+mj-lt"/>
                        </a:rPr>
                        <a:t> a 8</a:t>
                      </a:r>
                      <a:r>
                        <a:rPr lang="pt-BR" sz="1800" baseline="30000" dirty="0">
                          <a:effectLst/>
                          <a:latin typeface="+mj-lt"/>
                        </a:rPr>
                        <a:t>a</a:t>
                      </a:r>
                      <a:r>
                        <a:rPr lang="pt-BR" sz="1800" dirty="0">
                          <a:effectLst/>
                          <a:latin typeface="+mj-lt"/>
                        </a:rPr>
                        <a:t> séries/6º ao 9º ano</a:t>
                      </a:r>
                      <a:endParaRPr lang="pt-BR" sz="18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4699" marR="346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t-BR" sz="1800" dirty="0">
                          <a:effectLst/>
                          <a:latin typeface="+mj-lt"/>
                        </a:rPr>
                        <a:t>Estudantes por delegação estadual</a:t>
                      </a:r>
                      <a:endParaRPr lang="pt-BR" sz="18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4699" marR="346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t-BR" sz="1800" dirty="0">
                          <a:effectLst/>
                          <a:latin typeface="+mj-lt"/>
                        </a:rPr>
                        <a:t> Acompanhantes da COE</a:t>
                      </a:r>
                      <a:endParaRPr lang="pt-BR" sz="18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4699" marR="346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t-BR" sz="1800" dirty="0">
                          <a:effectLst/>
                          <a:latin typeface="+mj-lt"/>
                        </a:rPr>
                        <a:t>Professor por UF</a:t>
                      </a:r>
                      <a:endParaRPr lang="pt-BR" sz="18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4699" marR="346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t-BR" sz="1800" dirty="0">
                          <a:effectLst/>
                          <a:latin typeface="+mj-lt"/>
                        </a:rPr>
                        <a:t>Delegados  diversidade</a:t>
                      </a:r>
                      <a:endParaRPr lang="pt-BR" sz="18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4699" marR="34699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22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t-BR" sz="1800">
                          <a:effectLst/>
                          <a:latin typeface="+mj-lt"/>
                        </a:rPr>
                        <a:t>Até 500 escolas</a:t>
                      </a:r>
                      <a:endParaRPr lang="pt-BR" sz="18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4699" marR="3469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t-BR" sz="1800" dirty="0">
                          <a:effectLst/>
                          <a:latin typeface="+mj-lt"/>
                        </a:rPr>
                        <a:t>10</a:t>
                      </a:r>
                      <a:endParaRPr lang="pt-BR" sz="18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4699" marR="3469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t-BR" sz="1800">
                          <a:effectLst/>
                          <a:latin typeface="+mj-lt"/>
                        </a:rPr>
                        <a:t>2</a:t>
                      </a:r>
                      <a:endParaRPr lang="pt-BR" sz="18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4699" marR="3469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t-BR" sz="1800" dirty="0">
                          <a:effectLst/>
                          <a:latin typeface="+mj-lt"/>
                        </a:rPr>
                        <a:t>1</a:t>
                      </a:r>
                      <a:endParaRPr lang="pt-BR" sz="18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4699" marR="3469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t-BR" sz="1800" dirty="0">
                          <a:effectLst/>
                          <a:latin typeface="+mj-lt"/>
                        </a:rPr>
                        <a:t>3</a:t>
                      </a:r>
                      <a:endParaRPr lang="pt-BR" sz="18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4699" marR="34699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678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t-BR" sz="1800" dirty="0">
                          <a:effectLst/>
                          <a:latin typeface="+mj-lt"/>
                        </a:rPr>
                        <a:t>Amapá, Roraima, Distrito Federal.</a:t>
                      </a:r>
                      <a:endParaRPr lang="pt-BR" sz="18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4699" marR="34699" marT="0" marB="0" anchor="ctr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552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t-BR" sz="1800">
                          <a:effectLst/>
                          <a:latin typeface="+mj-lt"/>
                        </a:rPr>
                        <a:t>De 501 a 1000 escolas</a:t>
                      </a:r>
                      <a:endParaRPr lang="pt-BR" sz="18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4699" marR="3469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t-BR" sz="1800">
                          <a:effectLst/>
                          <a:latin typeface="+mj-lt"/>
                        </a:rPr>
                        <a:t>12</a:t>
                      </a:r>
                      <a:endParaRPr lang="pt-BR" sz="18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4699" marR="3469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t-BR" sz="1800">
                          <a:effectLst/>
                          <a:latin typeface="+mj-lt"/>
                        </a:rPr>
                        <a:t>2</a:t>
                      </a:r>
                      <a:endParaRPr lang="pt-BR" sz="18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4699" marR="3469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t-BR" sz="1800">
                          <a:effectLst/>
                          <a:latin typeface="+mj-lt"/>
                        </a:rPr>
                        <a:t>1</a:t>
                      </a:r>
                      <a:endParaRPr lang="pt-BR" sz="18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4699" marR="3469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t-BR" sz="1800">
                          <a:effectLst/>
                          <a:latin typeface="+mj-lt"/>
                        </a:rPr>
                        <a:t>3</a:t>
                      </a:r>
                      <a:endParaRPr lang="pt-BR" sz="18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4699" marR="34699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5658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t-BR" sz="1800">
                          <a:effectLst/>
                          <a:latin typeface="+mj-lt"/>
                        </a:rPr>
                        <a:t>Acre, Rondônia, Tocantins, Alagoas, Sergipe, Mato Grosso do Sul.</a:t>
                      </a:r>
                      <a:endParaRPr lang="pt-BR" sz="18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4699" marR="34699" marT="0" marB="0" anchor="ctr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552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t-BR" sz="1800" kern="100" dirty="0">
                          <a:effectLst/>
                          <a:latin typeface="+mj-lt"/>
                        </a:rPr>
                        <a:t>De 1001 a 2000 escolas</a:t>
                      </a:r>
                      <a:endParaRPr lang="pt-BR" sz="18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4699" marR="3469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t-BR" sz="1800">
                          <a:effectLst/>
                          <a:latin typeface="+mj-lt"/>
                        </a:rPr>
                        <a:t>14</a:t>
                      </a:r>
                      <a:endParaRPr lang="pt-BR" sz="18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4699" marR="3469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t-BR" sz="1800">
                          <a:effectLst/>
                          <a:latin typeface="+mj-lt"/>
                        </a:rPr>
                        <a:t>3</a:t>
                      </a:r>
                      <a:endParaRPr lang="pt-BR" sz="18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4699" marR="3469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t-BR" sz="1800">
                          <a:effectLst/>
                          <a:latin typeface="+mj-lt"/>
                        </a:rPr>
                        <a:t>1</a:t>
                      </a:r>
                      <a:endParaRPr lang="pt-BR" sz="18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4699" marR="3469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t-BR" sz="1800">
                          <a:effectLst/>
                          <a:latin typeface="+mj-lt"/>
                        </a:rPr>
                        <a:t>3</a:t>
                      </a:r>
                      <a:endParaRPr lang="pt-BR" sz="18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4699" marR="34699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5658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t-BR" sz="1800" kern="100">
                          <a:effectLst/>
                          <a:latin typeface="+mj-lt"/>
                        </a:rPr>
                        <a:t>Paraíba, Piauí, Rio Grande do Norte, Espírito Santo, Mato Grosso, Goiás.</a:t>
                      </a:r>
                      <a:endParaRPr lang="pt-BR" sz="18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4699" marR="34699" marT="0" marB="0" anchor="ctr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552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t-BR" sz="1800">
                          <a:effectLst/>
                          <a:latin typeface="+mj-lt"/>
                        </a:rPr>
                        <a:t>Mais de 2001 escolas</a:t>
                      </a:r>
                      <a:endParaRPr lang="pt-BR" sz="18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4699" marR="3469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t-BR" sz="1800">
                          <a:effectLst/>
                          <a:latin typeface="+mj-lt"/>
                        </a:rPr>
                        <a:t>16</a:t>
                      </a:r>
                      <a:endParaRPr lang="pt-BR" sz="18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4699" marR="3469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t-BR" sz="1800">
                          <a:effectLst/>
                          <a:latin typeface="+mj-lt"/>
                        </a:rPr>
                        <a:t>3</a:t>
                      </a:r>
                      <a:endParaRPr lang="pt-BR" sz="18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4699" marR="3469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t-BR" sz="1800">
                          <a:effectLst/>
                          <a:latin typeface="+mj-lt"/>
                        </a:rPr>
                        <a:t>1</a:t>
                      </a:r>
                      <a:endParaRPr lang="pt-BR" sz="18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4699" marR="3469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t-BR" sz="1800">
                          <a:effectLst/>
                          <a:latin typeface="+mj-lt"/>
                        </a:rPr>
                        <a:t>3</a:t>
                      </a:r>
                      <a:endParaRPr lang="pt-BR" sz="18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4699" marR="34699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27644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t-BR" sz="1800" dirty="0">
                          <a:effectLst/>
                          <a:latin typeface="+mj-lt"/>
                        </a:rPr>
                        <a:t>Pará, Bahia, Ceará, Maranhão, Pernambuco, Minas Gerais, Rio de Janeiro, São Paulo, Paraná, Rio Grande do Sul, Santa Catarina, Amazonas.</a:t>
                      </a:r>
                      <a:endParaRPr lang="pt-BR" sz="18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4699" marR="34699" marT="0" marB="0" anchor="ctr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552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t-BR" sz="1800">
                          <a:effectLst/>
                          <a:latin typeface="+mj-lt"/>
                        </a:rPr>
                        <a:t>TOTAIS</a:t>
                      </a:r>
                      <a:endParaRPr lang="pt-BR" sz="18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4699" marR="346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t-BR" sz="1800">
                          <a:effectLst/>
                          <a:latin typeface="+mj-lt"/>
                        </a:rPr>
                        <a:t>378</a:t>
                      </a:r>
                      <a:endParaRPr lang="pt-BR" sz="18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4699" marR="346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t-BR" sz="1800">
                          <a:effectLst/>
                          <a:latin typeface="+mj-lt"/>
                        </a:rPr>
                        <a:t>72</a:t>
                      </a:r>
                      <a:endParaRPr lang="pt-BR" sz="18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4699" marR="346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t-BR" sz="1800">
                          <a:effectLst/>
                          <a:latin typeface="+mj-lt"/>
                        </a:rPr>
                        <a:t>27</a:t>
                      </a:r>
                      <a:endParaRPr lang="pt-BR" sz="18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4699" marR="346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t-BR" sz="1800">
                          <a:effectLst/>
                          <a:latin typeface="+mj-lt"/>
                        </a:rPr>
                        <a:t>81</a:t>
                      </a:r>
                      <a:endParaRPr lang="pt-BR" sz="18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4699" marR="34699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552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t-BR" sz="1800">
                          <a:effectLst/>
                          <a:latin typeface="+mj-lt"/>
                        </a:rPr>
                        <a:t>TOTAL GERAL</a:t>
                      </a:r>
                      <a:endParaRPr lang="pt-BR" sz="180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4699" marR="34699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pt-BR" sz="1800" b="1" dirty="0">
                          <a:effectLst/>
                          <a:latin typeface="+mj-lt"/>
                        </a:rPr>
                        <a:t>558</a:t>
                      </a:r>
                      <a:endParaRPr lang="pt-BR" sz="1800" b="1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34699" marR="34699" marT="0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7895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599988" cy="10074915"/>
          </a:xfrm>
          <a:prstGeom prst="rect">
            <a:avLst/>
          </a:prstGeom>
        </p:spPr>
      </p:pic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1" y="0"/>
            <a:ext cx="12599988" cy="1975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4016" tIns="64488" rIns="124016" bIns="64488" anchor="ctr"/>
          <a:lstStyle>
            <a:lvl1pPr>
              <a:spcBef>
                <a:spcPts val="175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1pPr>
            <a:lvl2pPr>
              <a:spcBef>
                <a:spcPts val="1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2pPr>
            <a:lvl3pPr>
              <a:spcBef>
                <a:spcPts val="125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3pPr>
            <a:lvl4pPr>
              <a:spcBef>
                <a:spcPts val="1125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4pPr>
            <a:lvl5pPr>
              <a:spcBef>
                <a:spcPts val="1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  <a:defRPr/>
            </a:pPr>
            <a:r>
              <a:rPr lang="en-US" altLang="pt-BR" sz="3200" b="1" dirty="0">
                <a:solidFill>
                  <a:schemeClr val="bg1"/>
                </a:solidFill>
                <a:latin typeface="Helvetica Neue Condensed" charset="0"/>
                <a:ea typeface="Helvetica Neue Condensed" charset="0"/>
                <a:cs typeface="Helvetica Neue Condensed" charset="0"/>
              </a:rPr>
              <a:t>CRITÉRIOS PARA ESCOLHA DO DELEGADO (A)</a:t>
            </a:r>
            <a:endParaRPr lang="pt-BR" altLang="pt-BR" sz="3200" b="1" dirty="0">
              <a:solidFill>
                <a:schemeClr val="bg1"/>
              </a:solidFill>
              <a:latin typeface="Helvetica Neue Condensed" charset="0"/>
              <a:ea typeface="Helvetica Neue Condensed" charset="0"/>
              <a:cs typeface="Helvetica Neue Condensed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866626" y="2221301"/>
            <a:ext cx="101219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ü"/>
            </a:pPr>
            <a:r>
              <a:rPr lang="pt-BR" sz="2400" b="1" dirty="0">
                <a:solidFill>
                  <a:schemeClr val="accent5">
                    <a:lumMod val="75000"/>
                  </a:schemeClr>
                </a:solidFill>
                <a:latin typeface="Helvetica Neue LT Std 85 Heavy" charset="0"/>
                <a:ea typeface="Helvetica Neue LT Std 85 Heavy" charset="0"/>
                <a:cs typeface="Helvetica Neue LT Std 85 Heavy" charset="0"/>
              </a:rPr>
              <a:t>A eleição deve ser conduzida de forma democrática segundo o princípio Jovem escolhe jovem, ou seja, os delegados devem ser eleitos pelos próprios estudantes, e respeitar os seguintes critérios: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2411562" y="3997204"/>
            <a:ext cx="9214729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Wingdings" charset="2"/>
              <a:buChar char="ü"/>
            </a:pPr>
            <a:r>
              <a:rPr lang="pt-BR" sz="2400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Estar matriculado em uma turma de </a:t>
            </a:r>
            <a:r>
              <a:rPr lang="pt-BR" sz="2400" b="1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6° a 9° ano </a:t>
            </a:r>
            <a:r>
              <a:rPr lang="pt-BR" sz="2400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do Ensino Fundamental na escola que representará;</a:t>
            </a:r>
          </a:p>
          <a:p>
            <a:pPr marL="342900" indent="-342900">
              <a:spcAft>
                <a:spcPts val="1200"/>
              </a:spcAft>
              <a:buFont typeface="Wingdings" charset="2"/>
              <a:buChar char="ü"/>
            </a:pPr>
            <a:r>
              <a:rPr lang="pt-BR" sz="2400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Ter entre </a:t>
            </a:r>
            <a:r>
              <a:rPr lang="pt-BR" sz="2400" b="1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11 e 14 anos </a:t>
            </a:r>
            <a:r>
              <a:rPr lang="pt-BR" sz="2400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na data da Conferência Nacional,</a:t>
            </a:r>
          </a:p>
          <a:p>
            <a:pPr marL="342900" indent="-342900">
              <a:spcAft>
                <a:spcPts val="1200"/>
              </a:spcAft>
              <a:buFont typeface="Wingdings" charset="2"/>
              <a:buChar char="ü"/>
            </a:pPr>
            <a:r>
              <a:rPr lang="pt-BR" sz="2400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Ter participado ativamente da </a:t>
            </a:r>
            <a:r>
              <a:rPr lang="pt-BR" sz="2400" b="1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elaboração do projeto de ação </a:t>
            </a:r>
            <a:r>
              <a:rPr lang="pt-BR" sz="2400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que representará a escola durante as próximas etapas da Conferência.</a:t>
            </a:r>
          </a:p>
          <a:p>
            <a:pPr marL="342900" indent="-342900">
              <a:spcAft>
                <a:spcPts val="1200"/>
              </a:spcAft>
              <a:buFont typeface="Wingdings" charset="2"/>
              <a:buChar char="ü"/>
            </a:pPr>
            <a:r>
              <a:rPr lang="pt-BR" sz="2400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Escolas localizadas em comunidades </a:t>
            </a:r>
            <a:r>
              <a:rPr lang="pt-BR" sz="2400" b="1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indígenas, quilombolas e em assentamentos rurais</a:t>
            </a:r>
            <a:r>
              <a:rPr lang="pt-BR" sz="2400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 podem eleger delegados (as) e suplentes que durante a Conferência Estadual tenham </a:t>
            </a:r>
            <a:r>
              <a:rPr lang="pt-BR" sz="2400" b="1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entre 11 e 14 anos</a:t>
            </a:r>
            <a:r>
              <a:rPr lang="pt-BR" sz="2400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, sem restrição do ano escolar/ série em que esteja matriculado.</a:t>
            </a:r>
          </a:p>
        </p:txBody>
      </p:sp>
    </p:spTree>
    <p:extLst>
      <p:ext uri="{BB962C8B-B14F-4D97-AF65-F5344CB8AC3E}">
        <p14:creationId xmlns:p14="http://schemas.microsoft.com/office/powerpoint/2010/main" val="17777589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599988" cy="10074915"/>
          </a:xfrm>
          <a:prstGeom prst="rect">
            <a:avLst/>
          </a:prstGeom>
        </p:spPr>
      </p:pic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1" y="-34197"/>
            <a:ext cx="12568432" cy="1975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4016" tIns="64488" rIns="124016" bIns="64488" anchor="ctr"/>
          <a:lstStyle>
            <a:lvl1pPr>
              <a:spcBef>
                <a:spcPts val="175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1pPr>
            <a:lvl2pPr>
              <a:spcBef>
                <a:spcPts val="1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2pPr>
            <a:lvl3pPr>
              <a:spcBef>
                <a:spcPts val="125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3pPr>
            <a:lvl4pPr>
              <a:spcBef>
                <a:spcPts val="1125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4pPr>
            <a:lvl5pPr>
              <a:spcBef>
                <a:spcPts val="1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  <a:defRPr/>
            </a:pPr>
            <a:r>
              <a:rPr lang="en-US" altLang="pt-BR" sz="4400" b="1" dirty="0">
                <a:solidFill>
                  <a:schemeClr val="bg1"/>
                </a:solidFill>
                <a:latin typeface="Helvetica Neue Condensed" charset="0"/>
                <a:ea typeface="Helvetica Neue Condensed" charset="0"/>
                <a:cs typeface="Helvetica Neue Condensed" charset="0"/>
              </a:rPr>
              <a:t>CONFERÊNCIA NACIONAL</a:t>
            </a:r>
            <a:endParaRPr lang="pt-BR" altLang="pt-BR" sz="4400" b="1" dirty="0">
              <a:solidFill>
                <a:schemeClr val="bg1"/>
              </a:solidFill>
              <a:latin typeface="Helvetica Neue Condensed" charset="0"/>
              <a:ea typeface="Helvetica Neue Condensed" charset="0"/>
              <a:cs typeface="Helvetica Neue Condensed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913359" y="1975310"/>
            <a:ext cx="8064896" cy="383351"/>
          </a:xfrm>
          <a:prstGeom prst="rect">
            <a:avLst/>
          </a:prstGeom>
        </p:spPr>
        <p:txBody>
          <a:bodyPr/>
          <a:lstStyle>
            <a:lvl1pPr marL="0" marR="0" indent="0" rtl="0" hangingPunct="0">
              <a:spcBef>
                <a:spcPts val="0"/>
              </a:spcBef>
              <a:spcAft>
                <a:spcPts val="1888"/>
              </a:spcAft>
              <a:tabLst/>
              <a:defRPr lang="pt-BR" sz="4270" b="0" i="0" u="none" strike="noStrike" kern="1200">
                <a:ln>
                  <a:noFill/>
                </a:ln>
                <a:latin typeface="Arial" pitchFamily="18"/>
                <a:cs typeface="Mangal" pitchFamily="2"/>
              </a:defRPr>
            </a:lvl1pPr>
          </a:lstStyle>
          <a:p>
            <a:pPr>
              <a:spcAft>
                <a:spcPts val="0"/>
              </a:spcAft>
            </a:pPr>
            <a:r>
              <a:rPr lang="pt-BR" altLang="pt-BR" sz="2800" b="1" dirty="0">
                <a:solidFill>
                  <a:schemeClr val="accent5">
                    <a:lumMod val="75000"/>
                  </a:schemeClr>
                </a:solidFill>
                <a:latin typeface="Helvetica Neue LT Std 85 Heavy" charset="0"/>
                <a:ea typeface="Helvetica Neue LT Std 85 Heavy" charset="0"/>
                <a:cs typeface="Helvetica Neue LT Std 85 Heavy" charset="0"/>
              </a:rPr>
              <a:t>Participarão dessa etapa aproximadamente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417026" y="7845769"/>
            <a:ext cx="8064896" cy="576063"/>
          </a:xfrm>
          <a:prstGeom prst="rect">
            <a:avLst/>
          </a:prstGeom>
        </p:spPr>
        <p:txBody>
          <a:bodyPr/>
          <a:lstStyle>
            <a:lvl1pPr marL="0" marR="0" indent="0" rtl="0" hangingPunct="0">
              <a:spcBef>
                <a:spcPts val="0"/>
              </a:spcBef>
              <a:spcAft>
                <a:spcPts val="1888"/>
              </a:spcAft>
              <a:tabLst/>
              <a:defRPr lang="pt-BR" sz="4270" b="0" i="0" u="none" strike="noStrike" kern="1200">
                <a:ln>
                  <a:noFill/>
                </a:ln>
                <a:latin typeface="Arial" pitchFamily="18"/>
                <a:cs typeface="Mangal" pitchFamily="2"/>
              </a:defRPr>
            </a:lvl1pPr>
          </a:lstStyle>
          <a:p>
            <a:pPr algn="ctr" fontAlgn="ctr"/>
            <a:r>
              <a:rPr lang="pt-BR" sz="2800" b="1" dirty="0">
                <a:solidFill>
                  <a:schemeClr val="accent5">
                    <a:lumMod val="75000"/>
                  </a:schemeClr>
                </a:solidFill>
                <a:latin typeface="Helvetica Neue LT Std 85 Heavy" charset="0"/>
                <a:ea typeface="Helvetica Neue LT Std 85 Heavy" charset="0"/>
                <a:cs typeface="Helvetica Neue LT Std 85 Heavy" charset="0"/>
              </a:rPr>
              <a:t>TOTAL GERAL =  732</a:t>
            </a:r>
            <a:endParaRPr lang="pt-BR" altLang="pt-BR" sz="2800" b="1" dirty="0">
              <a:solidFill>
                <a:schemeClr val="accent5">
                  <a:lumMod val="75000"/>
                </a:schemeClr>
              </a:solidFill>
              <a:latin typeface="Helvetica Neue LT Std 85 Heavy" charset="0"/>
              <a:ea typeface="Helvetica Neue LT Std 85 Heavy" charset="0"/>
              <a:cs typeface="Helvetica Neue LT Std 85 Heavy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913359" y="2520032"/>
            <a:ext cx="8208912" cy="6408712"/>
          </a:xfrm>
          <a:prstGeom prst="rect">
            <a:avLst/>
          </a:prstGeom>
        </p:spPr>
        <p:txBody>
          <a:bodyPr/>
          <a:lstStyle>
            <a:lvl1pPr marL="0" marR="0" indent="0" rtl="0" hangingPunct="0">
              <a:spcBef>
                <a:spcPts val="0"/>
              </a:spcBef>
              <a:spcAft>
                <a:spcPts val="1888"/>
              </a:spcAft>
              <a:tabLst/>
              <a:defRPr lang="pt-BR" sz="4270" b="0" i="0" u="none" strike="noStrike" kern="1200">
                <a:ln>
                  <a:noFill/>
                </a:ln>
                <a:latin typeface="Arial" pitchFamily="18"/>
                <a:cs typeface="Mangal" pitchFamily="2"/>
              </a:defRPr>
            </a:lvl1pPr>
          </a:lstStyle>
          <a:p>
            <a:pPr marL="514350" indent="-514350">
              <a:spcAft>
                <a:spcPts val="0"/>
              </a:spcAft>
              <a:buAutoNum type="arabicPlain" startAt="459"/>
            </a:pPr>
            <a:r>
              <a:rPr lang="pt-BR" altLang="pt-BR" sz="2800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   Delegados(as)</a:t>
            </a:r>
          </a:p>
          <a:p>
            <a:pPr>
              <a:spcAft>
                <a:spcPts val="0"/>
              </a:spcAft>
            </a:pPr>
            <a:r>
              <a:rPr lang="pt-BR" altLang="pt-BR" sz="2800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 72     Acompanhantes da COE</a:t>
            </a:r>
          </a:p>
          <a:p>
            <a:pPr>
              <a:spcAft>
                <a:spcPts val="0"/>
              </a:spcAft>
            </a:pPr>
            <a:r>
              <a:rPr lang="pt-BR" altLang="pt-BR" sz="2800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 27     Acompanhantes dos estudantes indígenas</a:t>
            </a:r>
          </a:p>
          <a:p>
            <a:pPr>
              <a:spcAft>
                <a:spcPts val="0"/>
              </a:spcAft>
            </a:pPr>
            <a:r>
              <a:rPr lang="pt-BR" altLang="pt-BR" sz="2800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 27     Professores</a:t>
            </a:r>
          </a:p>
          <a:p>
            <a:pPr>
              <a:spcAft>
                <a:spcPts val="0"/>
              </a:spcAft>
            </a:pPr>
            <a:r>
              <a:rPr lang="pt-BR" altLang="pt-BR" sz="2800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 54     Jovens Facilitadores </a:t>
            </a:r>
          </a:p>
          <a:p>
            <a:pPr>
              <a:spcAft>
                <a:spcPts val="0"/>
              </a:spcAft>
            </a:pPr>
            <a:r>
              <a:rPr lang="pt-BR" altLang="pt-BR" sz="2800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 30     </a:t>
            </a:r>
            <a:r>
              <a:rPr lang="pt-BR" altLang="pt-BR" sz="2800" dirty="0" err="1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Oficineiros</a:t>
            </a:r>
            <a:endParaRPr lang="pt-BR" altLang="pt-BR" sz="2800" dirty="0">
              <a:solidFill>
                <a:schemeClr val="accent5">
                  <a:lumMod val="75000"/>
                </a:schemeClr>
              </a:solidFill>
              <a:latin typeface="Helvetica Neue LT Std 45 Light" charset="0"/>
              <a:ea typeface="Helvetica Neue LT Std 45 Light" charset="0"/>
              <a:cs typeface="Helvetica Neue LT Std 45 Light" charset="0"/>
            </a:endParaRPr>
          </a:p>
          <a:p>
            <a:pPr>
              <a:spcAft>
                <a:spcPts val="0"/>
              </a:spcAft>
            </a:pPr>
            <a:r>
              <a:rPr lang="pt-BR" altLang="pt-BR" sz="2800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 15     Equipe MEC e MMA</a:t>
            </a:r>
          </a:p>
          <a:p>
            <a:pPr>
              <a:spcAft>
                <a:spcPts val="0"/>
              </a:spcAft>
            </a:pPr>
            <a:r>
              <a:rPr lang="pt-BR" altLang="pt-BR" sz="2800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 12     Empresa (logística)</a:t>
            </a:r>
          </a:p>
          <a:p>
            <a:pPr>
              <a:spcAft>
                <a:spcPts val="0"/>
              </a:spcAft>
            </a:pPr>
            <a:r>
              <a:rPr lang="pt-BR" altLang="pt-BR" sz="2800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 05     Saúde ( 2 a noite e 3 de dia)</a:t>
            </a:r>
          </a:p>
          <a:p>
            <a:pPr>
              <a:spcAft>
                <a:spcPts val="0"/>
              </a:spcAft>
            </a:pPr>
            <a:r>
              <a:rPr lang="pt-BR" altLang="pt-BR" sz="2800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 07     Segurança (3 a noite e 4 de dia) </a:t>
            </a:r>
          </a:p>
          <a:p>
            <a:pPr>
              <a:spcAft>
                <a:spcPts val="0"/>
              </a:spcAft>
            </a:pPr>
            <a:r>
              <a:rPr lang="pt-BR" altLang="pt-BR" sz="2800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 04     Brigadistas</a:t>
            </a:r>
          </a:p>
          <a:p>
            <a:pPr>
              <a:spcAft>
                <a:spcPts val="0"/>
              </a:spcAft>
            </a:pPr>
            <a:r>
              <a:rPr lang="pt-BR" altLang="pt-BR" sz="2800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 20    Outros profissionais</a:t>
            </a:r>
          </a:p>
        </p:txBody>
      </p:sp>
    </p:spTree>
    <p:extLst>
      <p:ext uri="{BB962C8B-B14F-4D97-AF65-F5344CB8AC3E}">
        <p14:creationId xmlns:p14="http://schemas.microsoft.com/office/powerpoint/2010/main" val="3201667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599988" cy="10074915"/>
          </a:xfrm>
          <a:prstGeom prst="rect">
            <a:avLst/>
          </a:prstGeom>
        </p:spPr>
      </p:pic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1" y="0"/>
            <a:ext cx="12599988" cy="1975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4016" tIns="64488" rIns="124016" bIns="64488" anchor="ctr"/>
          <a:lstStyle>
            <a:lvl1pPr>
              <a:spcBef>
                <a:spcPts val="175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1pPr>
            <a:lvl2pPr>
              <a:spcBef>
                <a:spcPts val="1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2pPr>
            <a:lvl3pPr>
              <a:spcBef>
                <a:spcPts val="125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3pPr>
            <a:lvl4pPr>
              <a:spcBef>
                <a:spcPts val="1125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4pPr>
            <a:lvl5pPr>
              <a:spcBef>
                <a:spcPts val="1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  <a:defRPr/>
            </a:pPr>
            <a:r>
              <a:rPr lang="en-US" altLang="pt-BR" sz="4400" b="1" dirty="0">
                <a:solidFill>
                  <a:schemeClr val="bg1"/>
                </a:solidFill>
                <a:latin typeface="Helvetica Neue Condensed" charset="0"/>
                <a:ea typeface="Helvetica Neue Condensed" charset="0"/>
                <a:cs typeface="Helvetica Neue Condensed" charset="0"/>
              </a:rPr>
              <a:t>CONFERÊNCIA NACIONAL</a:t>
            </a:r>
            <a:endParaRPr lang="pt-BR" altLang="pt-BR" sz="4400" b="1" dirty="0">
              <a:solidFill>
                <a:schemeClr val="bg1"/>
              </a:solidFill>
              <a:latin typeface="Helvetica Neue Condensed" charset="0"/>
              <a:ea typeface="Helvetica Neue Condensed" charset="0"/>
              <a:cs typeface="Helvetica Neue Condensed" charset="0"/>
            </a:endParaRPr>
          </a:p>
        </p:txBody>
      </p:sp>
      <p:sp>
        <p:nvSpPr>
          <p:cNvPr id="4" name="Espaço Reservado para Conteúdo 2"/>
          <p:cNvSpPr txBox="1">
            <a:spLocks/>
          </p:cNvSpPr>
          <p:nvPr/>
        </p:nvSpPr>
        <p:spPr>
          <a:xfrm>
            <a:off x="1932211" y="2295387"/>
            <a:ext cx="4824536" cy="552640"/>
          </a:xfrm>
          <a:prstGeom prst="rect">
            <a:avLst/>
          </a:prstGeom>
        </p:spPr>
        <p:txBody>
          <a:bodyPr/>
          <a:lstStyle>
            <a:lvl1pPr marL="0" marR="0" indent="0" rtl="0" hangingPunct="0">
              <a:spcBef>
                <a:spcPts val="0"/>
              </a:spcBef>
              <a:spcAft>
                <a:spcPts val="1888"/>
              </a:spcAft>
              <a:tabLst/>
              <a:defRPr lang="pt-BR" sz="4270" b="0" i="0" u="none" strike="noStrike" kern="1200">
                <a:ln>
                  <a:noFill/>
                </a:ln>
                <a:latin typeface="Arial" pitchFamily="18"/>
                <a:cs typeface="Mangal" pitchFamily="2"/>
              </a:defRPr>
            </a:lvl1pPr>
          </a:lstStyle>
          <a:p>
            <a:r>
              <a:rPr lang="pt-BR" sz="2800" b="1" dirty="0">
                <a:solidFill>
                  <a:schemeClr val="accent5">
                    <a:lumMod val="75000"/>
                  </a:schemeClr>
                </a:solidFill>
                <a:latin typeface="Helvetica Neue LT Std 85 Heavy" charset="0"/>
                <a:ea typeface="Helvetica Neue LT Std 85 Heavy" charset="0"/>
                <a:cs typeface="Helvetica Neue LT Std 85 Heavy" charset="0"/>
              </a:rPr>
              <a:t>ATIVIDADES PREVISTAS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1932211" y="3456136"/>
            <a:ext cx="9649072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1200"/>
              </a:spcAft>
              <a:buFont typeface="Wingdings" charset="2"/>
              <a:buChar char="ü"/>
            </a:pPr>
            <a:r>
              <a:rPr lang="pt-BR" sz="2800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Realização de oficinas temáticas</a:t>
            </a:r>
          </a:p>
          <a:p>
            <a:pPr marL="457200" indent="-457200">
              <a:spcAft>
                <a:spcPts val="1200"/>
              </a:spcAft>
              <a:buFont typeface="Wingdings" charset="2"/>
              <a:buChar char="ü"/>
            </a:pPr>
            <a:r>
              <a:rPr lang="pt-BR" sz="2800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Diálogos sobre o tema da Conferência</a:t>
            </a:r>
          </a:p>
          <a:p>
            <a:pPr marL="457200" indent="-457200">
              <a:spcAft>
                <a:spcPts val="1200"/>
              </a:spcAft>
              <a:buFont typeface="Wingdings" charset="2"/>
              <a:buChar char="ü"/>
            </a:pPr>
            <a:r>
              <a:rPr lang="pt-BR" sz="2800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Grupos de Trabalho</a:t>
            </a:r>
          </a:p>
          <a:p>
            <a:pPr marL="457200" indent="-457200">
              <a:spcAft>
                <a:spcPts val="1200"/>
              </a:spcAft>
              <a:buFont typeface="Wingdings" charset="2"/>
              <a:buChar char="ü"/>
            </a:pPr>
            <a:r>
              <a:rPr lang="pt-BR" sz="2800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Momentos culturais</a:t>
            </a:r>
          </a:p>
          <a:p>
            <a:pPr marL="457200" indent="-457200">
              <a:spcAft>
                <a:spcPts val="1200"/>
              </a:spcAft>
              <a:buFont typeface="Wingdings" charset="2"/>
              <a:buChar char="ü"/>
            </a:pPr>
            <a:r>
              <a:rPr lang="pt-BR" sz="2800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Visita cívica e educativa em Brasília</a:t>
            </a:r>
          </a:p>
          <a:p>
            <a:pPr marL="457200" indent="-457200">
              <a:spcAft>
                <a:spcPts val="1200"/>
              </a:spcAft>
              <a:buFont typeface="Wingdings" charset="2"/>
              <a:buChar char="ü"/>
            </a:pPr>
            <a:r>
              <a:rPr lang="pt-BR" sz="2800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Cerimônia de encerramento na abertura do 8º Fórum Mundial da Agua</a:t>
            </a:r>
          </a:p>
        </p:txBody>
      </p:sp>
    </p:spTree>
    <p:extLst>
      <p:ext uri="{BB962C8B-B14F-4D97-AF65-F5344CB8AC3E}">
        <p14:creationId xmlns:p14="http://schemas.microsoft.com/office/powerpoint/2010/main" val="9474203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599988" cy="10074915"/>
          </a:xfrm>
          <a:prstGeom prst="rect">
            <a:avLst/>
          </a:prstGeom>
        </p:spPr>
      </p:pic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1" y="0"/>
            <a:ext cx="12599988" cy="1975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4016" tIns="64488" rIns="124016" bIns="64488" anchor="ctr"/>
          <a:lstStyle>
            <a:lvl1pPr>
              <a:spcBef>
                <a:spcPts val="175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1pPr>
            <a:lvl2pPr>
              <a:spcBef>
                <a:spcPts val="1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2pPr>
            <a:lvl3pPr>
              <a:spcBef>
                <a:spcPts val="125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3pPr>
            <a:lvl4pPr>
              <a:spcBef>
                <a:spcPts val="1125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4pPr>
            <a:lvl5pPr>
              <a:spcBef>
                <a:spcPts val="1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9pPr>
          </a:lstStyle>
          <a:p>
            <a:pPr algn="ctr">
              <a:spcBef>
                <a:spcPct val="0"/>
              </a:spcBef>
              <a:buClrTx/>
              <a:defRPr/>
            </a:pPr>
            <a:r>
              <a:rPr lang="en-US" altLang="pt-BR" sz="4400" b="1" dirty="0">
                <a:solidFill>
                  <a:schemeClr val="bg1"/>
                </a:solidFill>
                <a:latin typeface="Helvetica Neue Condensed" charset="0"/>
                <a:ea typeface="Helvetica Neue Condensed" charset="0"/>
                <a:cs typeface="Helvetica Neue Condensed" charset="0"/>
              </a:rPr>
              <a:t>INVESTIMENTO PREVISTO</a:t>
            </a:r>
            <a:endParaRPr lang="pt-BR" altLang="pt-BR" sz="4400" b="1" dirty="0">
              <a:solidFill>
                <a:schemeClr val="bg1"/>
              </a:solidFill>
              <a:latin typeface="Helvetica Neue Condensed" charset="0"/>
              <a:ea typeface="Helvetica Neue Condensed" charset="0"/>
              <a:cs typeface="Helvetica Neue Condensed" charset="0"/>
            </a:endParaRPr>
          </a:p>
        </p:txBody>
      </p:sp>
      <p:sp>
        <p:nvSpPr>
          <p:cNvPr id="5" name="CaixaDeTexto 4"/>
          <p:cNvSpPr txBox="1">
            <a:spLocks noChangeArrowheads="1"/>
          </p:cNvSpPr>
          <p:nvPr/>
        </p:nvSpPr>
        <p:spPr bwMode="auto">
          <a:xfrm>
            <a:off x="1898749" y="2393440"/>
            <a:ext cx="9568116" cy="1733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endParaRPr lang="pt-BR" altLang="pt-BR" sz="2400" dirty="0">
              <a:solidFill>
                <a:schemeClr val="accent5">
                  <a:lumMod val="75000"/>
                </a:schemeClr>
              </a:solidFill>
              <a:latin typeface="Helvetica Neue LT Std 45 Light" charset="0"/>
              <a:ea typeface="Helvetica Neue LT Std 45 Light" charset="0"/>
              <a:cs typeface="Helvetica Neue LT Std 45 Light" charset="0"/>
            </a:endParaRPr>
          </a:p>
          <a:p>
            <a:pPr algn="just"/>
            <a:endParaRPr lang="pt-BR" altLang="pt-BR" sz="2756" dirty="0">
              <a:solidFill>
                <a:srgbClr val="FF0000"/>
              </a:solidFill>
            </a:endParaRPr>
          </a:p>
          <a:p>
            <a:pPr algn="r"/>
            <a:endParaRPr lang="pt-BR" altLang="pt-BR" sz="2756" dirty="0">
              <a:solidFill>
                <a:srgbClr val="FF0000"/>
              </a:solidFill>
            </a:endParaRPr>
          </a:p>
          <a:p>
            <a:pPr algn="just"/>
            <a:endParaRPr lang="pt-BR" altLang="pt-BR" sz="2756" dirty="0">
              <a:solidFill>
                <a:srgbClr val="FF0000"/>
              </a:solidFill>
            </a:endParaRPr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884116"/>
              </p:ext>
            </p:extLst>
          </p:nvPr>
        </p:nvGraphicFramePr>
        <p:xfrm>
          <a:off x="899394" y="1706403"/>
          <a:ext cx="11070356" cy="722234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5959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91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65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053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Helvetica Neue LT Std 85 Heavy" charset="0"/>
                          <a:cs typeface="Calibri" panose="020F0502020204030204" pitchFamily="34" charset="0"/>
                        </a:rPr>
                        <a:t>DESCRIÇÃO</a:t>
                      </a:r>
                      <a:endParaRPr kumimoji="0" lang="pt-BR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Helvetica Neue LT Std 85 Heavy" charset="0"/>
                        <a:ea typeface="Tahoma"/>
                        <a:cs typeface="Calibri" panose="020F0502020204030204" pitchFamily="34" charset="0"/>
                      </a:endParaRPr>
                    </a:p>
                  </a:txBody>
                  <a:tcPr marL="50800" marR="5080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Helvetica Neue LT Std 85 Heavy" charset="0"/>
                          <a:cs typeface="Calibri" panose="020F0502020204030204" pitchFamily="34" charset="0"/>
                        </a:rPr>
                        <a:t>Recursos Necessários</a:t>
                      </a:r>
                      <a:endParaRPr kumimoji="0" lang="pt-BR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Helvetica Neue LT Std 85 Heavy" charset="0"/>
                        <a:ea typeface="Tahoma"/>
                        <a:cs typeface="Calibri" panose="020F0502020204030204" pitchFamily="34" charset="0"/>
                      </a:endParaRPr>
                    </a:p>
                  </a:txBody>
                  <a:tcPr marL="50800" marR="50800" marT="9525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43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  Produção do Vídeo "Passo a passo para a conferência na escola”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Tahoma"/>
                        <a:cs typeface="Calibri" panose="020F0502020204030204" pitchFamily="34" charset="0"/>
                      </a:endParaRPr>
                    </a:p>
                  </a:txBody>
                  <a:tcPr marL="50800" marR="50800" marT="9525" marB="0" anchor="ctr"/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20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15.000,00                ANA</a:t>
                      </a:r>
                      <a:endParaRPr lang="pt-BR" sz="2000" b="1" dirty="0">
                        <a:effectLst/>
                        <a:latin typeface="Calibri" panose="020F0502020204030204" pitchFamily="34" charset="0"/>
                        <a:ea typeface="Tahoma"/>
                        <a:cs typeface="Calibri" panose="020F0502020204030204" pitchFamily="34" charset="0"/>
                      </a:endParaRPr>
                    </a:p>
                  </a:txBody>
                  <a:tcPr marL="50800" marR="50800" marT="9525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47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 Passagens e diárias (equipe técnica e consultores) para etapas preparatória e estadual (26 x 1.000) + (26 x 1.000) + (26 x 220,00) + (26 x 220 x 3)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Tahoma"/>
                        <a:cs typeface="Calibri" panose="020F0502020204030204" pitchFamily="34" charset="0"/>
                      </a:endParaRPr>
                    </a:p>
                  </a:txBody>
                  <a:tcPr marL="50800" marR="50800" marT="9525" marB="0" anchor="ctr"/>
                </a:tc>
                <a:tc gridSpan="2"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0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74.880,00             MEC / </a:t>
                      </a:r>
                      <a:r>
                        <a:rPr lang="pt-BR" sz="2000" b="1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SEDUCs</a:t>
                      </a:r>
                      <a:endParaRPr lang="pt-BR" sz="2000" b="1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pt-BR" sz="20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</a:t>
                      </a:r>
                      <a:endParaRPr lang="pt-BR" sz="2000" b="1" dirty="0">
                        <a:effectLst/>
                        <a:latin typeface="Calibri" panose="020F0502020204030204" pitchFamily="34" charset="0"/>
                        <a:ea typeface="Tahoma"/>
                        <a:cs typeface="Calibri" panose="020F0502020204030204" pitchFamily="34" charset="0"/>
                      </a:endParaRPr>
                    </a:p>
                  </a:txBody>
                  <a:tcPr marL="50800" marR="50800" marT="9525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6506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pt-BR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 Consultoria para Organização, logística, comunicação, mobilização e Metodologia (8 x 60.000,00 + 4 x  40.000,00)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Tahoma"/>
                        <a:cs typeface="Calibri" panose="020F0502020204030204" pitchFamily="34" charset="0"/>
                      </a:endParaRPr>
                    </a:p>
                  </a:txBody>
                  <a:tcPr marL="54610" marR="54610" marT="9525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pt-BR" sz="20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640.000,00</a:t>
                      </a:r>
                      <a:endParaRPr lang="pt-BR" sz="2000" b="1" dirty="0">
                        <a:effectLst/>
                        <a:latin typeface="Calibri" panose="020F0502020204030204" pitchFamily="34" charset="0"/>
                        <a:ea typeface="Tahoma"/>
                        <a:cs typeface="Calibri" panose="020F0502020204030204" pitchFamily="34" charset="0"/>
                      </a:endParaRPr>
                    </a:p>
                  </a:txBody>
                  <a:tcPr marL="54610" marR="54610" marT="9525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pt-BR" sz="2000" b="1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MEC/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pt-BR" sz="2000" b="1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UNESCO</a:t>
                      </a:r>
                    </a:p>
                  </a:txBody>
                  <a:tcPr marL="54610" marR="54610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252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pt-BR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 Encontro preparatório de metodologia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Tahoma"/>
                        <a:cs typeface="Calibri" panose="020F0502020204030204" pitchFamily="34" charset="0"/>
                      </a:endParaRPr>
                    </a:p>
                  </a:txBody>
                  <a:tcPr marL="54610" marR="54610" marT="9525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pt-BR" sz="20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100.000,00</a:t>
                      </a:r>
                      <a:endParaRPr lang="pt-BR" sz="2000" b="1" dirty="0">
                        <a:effectLst/>
                        <a:latin typeface="Calibri" panose="020F0502020204030204" pitchFamily="34" charset="0"/>
                        <a:ea typeface="Tahoma"/>
                        <a:cs typeface="Calibri" panose="020F0502020204030204" pitchFamily="34" charset="0"/>
                      </a:endParaRPr>
                    </a:p>
                  </a:txBody>
                  <a:tcPr marL="54610" marR="54610" marT="9525" marB="0" anchor="ctr"/>
                </a:tc>
                <a:tc>
                  <a:txBody>
                    <a:bodyPr/>
                    <a:lstStyle/>
                    <a:p>
                      <a:endParaRPr lang="pt-BR" sz="20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4610" marR="54610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6506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pt-BR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 Conferências Estaduais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Tahoma"/>
                        <a:cs typeface="Calibri" panose="020F0502020204030204" pitchFamily="34" charset="0"/>
                      </a:endParaRPr>
                    </a:p>
                  </a:txBody>
                  <a:tcPr marL="54610" marR="54610" marT="9525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pt-BR" sz="20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6.000.000,00</a:t>
                      </a:r>
                      <a:endParaRPr lang="pt-BR" sz="2000" b="1" dirty="0">
                        <a:effectLst/>
                        <a:latin typeface="Calibri" panose="020F0502020204030204" pitchFamily="34" charset="0"/>
                        <a:ea typeface="Tahoma"/>
                        <a:cs typeface="Calibri" panose="020F0502020204030204" pitchFamily="34" charset="0"/>
                      </a:endParaRPr>
                    </a:p>
                  </a:txBody>
                  <a:tcPr marL="54610" marR="54610" marT="9525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pt-BR" sz="20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 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pt-BR" sz="20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MEC</a:t>
                      </a:r>
                      <a:endParaRPr lang="pt-BR" sz="2000" b="1" dirty="0">
                        <a:effectLst/>
                        <a:latin typeface="Calibri" panose="020F0502020204030204" pitchFamily="34" charset="0"/>
                        <a:ea typeface="Tahoma"/>
                        <a:cs typeface="Calibri" panose="020F0502020204030204" pitchFamily="34" charset="0"/>
                      </a:endParaRPr>
                    </a:p>
                  </a:txBody>
                  <a:tcPr marL="54610" marR="54610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300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pt-BR" sz="20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6. Encontro Nacional (hospedagem, alimentação, espaço )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Tahoma"/>
                        <a:cs typeface="Calibri" panose="020F0502020204030204" pitchFamily="34" charset="0"/>
                      </a:endParaRPr>
                    </a:p>
                  </a:txBody>
                  <a:tcPr marL="54610" marR="54610" marT="9525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pt-BR" sz="20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2.000.000,00</a:t>
                      </a:r>
                      <a:endParaRPr lang="pt-BR" sz="2000" b="1" dirty="0">
                        <a:effectLst/>
                        <a:latin typeface="Calibri" panose="020F0502020204030204" pitchFamily="34" charset="0"/>
                        <a:ea typeface="Tahoma"/>
                        <a:cs typeface="Calibri" panose="020F0502020204030204" pitchFamily="34" charset="0"/>
                      </a:endParaRPr>
                    </a:p>
                  </a:txBody>
                  <a:tcPr marL="54610" marR="54610" marT="9525" marB="0" anchor="ctr"/>
                </a:tc>
                <a:tc>
                  <a:txBody>
                    <a:bodyPr/>
                    <a:lstStyle/>
                    <a:p>
                      <a:r>
                        <a:rPr lang="pt-BR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Fórum (ADASA/CNI)</a:t>
                      </a:r>
                    </a:p>
                  </a:txBody>
                  <a:tcPr marL="54610" marR="54610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252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pt-BR" sz="2000" baseline="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7. E</a:t>
                      </a:r>
                      <a:r>
                        <a:rPr lang="pt-BR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mpresa de Eventos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Tahoma"/>
                        <a:cs typeface="Calibri" panose="020F0502020204030204" pitchFamily="34" charset="0"/>
                      </a:endParaRPr>
                    </a:p>
                  </a:txBody>
                  <a:tcPr marL="54610" marR="54610" marT="9525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pt-BR" sz="20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1.000.000,00</a:t>
                      </a:r>
                      <a:endParaRPr lang="pt-BR" sz="2000" b="1" dirty="0">
                        <a:effectLst/>
                        <a:latin typeface="Calibri" panose="020F0502020204030204" pitchFamily="34" charset="0"/>
                        <a:ea typeface="Tahoma"/>
                        <a:cs typeface="Calibri" panose="020F0502020204030204" pitchFamily="34" charset="0"/>
                      </a:endParaRPr>
                    </a:p>
                  </a:txBody>
                  <a:tcPr marL="54610" marR="54610" marT="9525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pt-BR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r>
                        <a:rPr lang="pt-BR" sz="20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MEC</a:t>
                      </a:r>
                      <a:endParaRPr lang="pt-BR" sz="2000" b="1" dirty="0">
                        <a:effectLst/>
                        <a:latin typeface="Calibri" panose="020F0502020204030204" pitchFamily="34" charset="0"/>
                        <a:ea typeface="Tahoma"/>
                        <a:cs typeface="Calibri" panose="020F0502020204030204" pitchFamily="34" charset="0"/>
                      </a:endParaRPr>
                    </a:p>
                  </a:txBody>
                  <a:tcPr marL="54610" marR="54610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9192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pt-BR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8. Equipe de profissionais formadores (</a:t>
                      </a:r>
                      <a:r>
                        <a:rPr lang="pt-BR" sz="2000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oficineiros</a:t>
                      </a:r>
                      <a:r>
                        <a:rPr lang="pt-BR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= (20 x 5.000) e  facilitadores (54 x 1.100) + passagens (20.000,00)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Tahoma"/>
                        <a:cs typeface="Calibri" panose="020F0502020204030204" pitchFamily="34" charset="0"/>
                      </a:endParaRPr>
                    </a:p>
                  </a:txBody>
                  <a:tcPr marL="54610" marR="54610" marT="9525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pt-BR" sz="20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179.400,00</a:t>
                      </a:r>
                      <a:endParaRPr lang="pt-BR" sz="2000" b="1" dirty="0">
                        <a:effectLst/>
                        <a:latin typeface="Calibri" panose="020F0502020204030204" pitchFamily="34" charset="0"/>
                        <a:ea typeface="Tahoma"/>
                        <a:cs typeface="Calibri" panose="020F0502020204030204" pitchFamily="34" charset="0"/>
                      </a:endParaRPr>
                    </a:p>
                  </a:txBody>
                  <a:tcPr marL="54610" marR="54610" marT="9525" marB="0" anchor="ctr"/>
                </a:tc>
                <a:tc>
                  <a:txBody>
                    <a:bodyPr/>
                    <a:lstStyle/>
                    <a:p>
                      <a:r>
                        <a:rPr lang="pt-BR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Fórum (ADASA/CNI)</a:t>
                      </a:r>
                    </a:p>
                  </a:txBody>
                  <a:tcPr marL="54610" marR="54610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6252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pt-BR" sz="20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Tahoma"/>
                        <a:cs typeface="Calibri" panose="020F0502020204030204" pitchFamily="34" charset="0"/>
                      </a:endParaRPr>
                    </a:p>
                  </a:txBody>
                  <a:tcPr marL="54610" marR="54610" marT="9525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00"/>
                        </a:spcAft>
                        <a:tabLst>
                          <a:tab pos="457200" algn="l"/>
                        </a:tabLst>
                      </a:pPr>
                      <a:r>
                        <a:rPr lang="pt-BR" sz="2000" b="1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10.009.280,00</a:t>
                      </a:r>
                      <a:endParaRPr lang="pt-BR" sz="2000" b="1" dirty="0">
                        <a:effectLst/>
                        <a:latin typeface="Calibri" panose="020F0502020204030204" pitchFamily="34" charset="0"/>
                        <a:ea typeface="Tahoma"/>
                        <a:cs typeface="Calibri" panose="020F0502020204030204" pitchFamily="34" charset="0"/>
                      </a:endParaRPr>
                    </a:p>
                  </a:txBody>
                  <a:tcPr marL="54610" marR="54610" marT="9525" marB="0" anchor="ctr"/>
                </a:tc>
                <a:tc>
                  <a:txBody>
                    <a:bodyPr/>
                    <a:lstStyle/>
                    <a:p>
                      <a:endParaRPr lang="pt-BR" sz="2000" dirty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4610" marR="54610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34412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599988" cy="10074915"/>
          </a:xfrm>
          <a:prstGeom prst="rect">
            <a:avLst/>
          </a:prstGeom>
        </p:spPr>
      </p:pic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1" y="0"/>
            <a:ext cx="12599988" cy="1975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4016" tIns="64488" rIns="124016" bIns="64488" anchor="ctr"/>
          <a:lstStyle>
            <a:lvl1pPr>
              <a:spcBef>
                <a:spcPts val="175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1pPr>
            <a:lvl2pPr>
              <a:spcBef>
                <a:spcPts val="1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2pPr>
            <a:lvl3pPr>
              <a:spcBef>
                <a:spcPts val="125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3pPr>
            <a:lvl4pPr>
              <a:spcBef>
                <a:spcPts val="1125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4pPr>
            <a:lvl5pPr>
              <a:spcBef>
                <a:spcPts val="1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  <a:defRPr/>
            </a:pPr>
            <a:r>
              <a:rPr lang="en-US" altLang="pt-BR" sz="4400" b="1" dirty="0">
                <a:solidFill>
                  <a:schemeClr val="bg1"/>
                </a:solidFill>
                <a:latin typeface="Helvetica Neue Condensed" charset="0"/>
                <a:ea typeface="Helvetica Neue Condensed" charset="0"/>
                <a:cs typeface="Helvetica Neue Condensed" charset="0"/>
              </a:rPr>
              <a:t>CALENDÁRIO RESUMIDO</a:t>
            </a:r>
            <a:endParaRPr lang="pt-BR" altLang="pt-BR" sz="4400" b="1" dirty="0">
              <a:solidFill>
                <a:schemeClr val="bg1"/>
              </a:solidFill>
              <a:latin typeface="Helvetica Neue Condensed" charset="0"/>
              <a:ea typeface="Helvetica Neue Condensed" charset="0"/>
              <a:cs typeface="Helvetica Neue Condensed" charset="0"/>
            </a:endParaRPr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0519272"/>
              </p:ext>
            </p:extLst>
          </p:nvPr>
        </p:nvGraphicFramePr>
        <p:xfrm>
          <a:off x="1763490" y="2090473"/>
          <a:ext cx="9073008" cy="6172491"/>
        </p:xfrm>
        <a:graphic>
          <a:graphicData uri="http://schemas.openxmlformats.org/drawingml/2006/table">
            <a:tbl>
              <a:tblPr/>
              <a:tblGrid>
                <a:gridCol w="52349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380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8073">
                <a:tc>
                  <a:txBody>
                    <a:bodyPr/>
                    <a:lstStyle>
                      <a:lvl1pPr>
                        <a:spcBef>
                          <a:spcPts val="17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1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12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1125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Helvetica Neue LT Std 85 Heavy" charset="0"/>
                          <a:ea typeface="Helvetica Neue LT Std 85 Heavy" charset="0"/>
                          <a:cs typeface="Helvetica Neue LT Std 85 Heavy" charset="0"/>
                        </a:rPr>
                        <a:t>Atividade</a:t>
                      </a:r>
                    </a:p>
                  </a:txBody>
                  <a:tcPr marL="38715" marR="38715" marT="41291" marB="412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  <a:alpha val="37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7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1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12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1125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Helvetica Neue LT Std 85 Heavy" charset="0"/>
                          <a:ea typeface="Helvetica Neue LT Std 85 Heavy" charset="0"/>
                          <a:cs typeface="Helvetica Neue LT Std 85 Heavy" charset="0"/>
                        </a:rPr>
                        <a:t>Período de realização</a:t>
                      </a:r>
                    </a:p>
                  </a:txBody>
                  <a:tcPr marL="38715" marR="38715" marT="41291" marB="412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  <a:alpha val="37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1437">
                <a:tc>
                  <a:txBody>
                    <a:bodyPr/>
                    <a:lstStyle>
                      <a:lvl1pPr>
                        <a:spcBef>
                          <a:spcPts val="17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1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12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1125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Publicação da Portaria de convocação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(jurídico do MEC)</a:t>
                      </a:r>
                    </a:p>
                  </a:txBody>
                  <a:tcPr marL="38715" marR="38715" marT="41291" marB="41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  <a:alpha val="37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7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1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12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1125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Agosto de 2017</a:t>
                      </a:r>
                    </a:p>
                  </a:txBody>
                  <a:tcPr marL="38715" marR="38715" marT="41291" marB="41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  <a:alpha val="37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1437">
                <a:tc>
                  <a:txBody>
                    <a:bodyPr/>
                    <a:lstStyle>
                      <a:lvl1pPr>
                        <a:spcBef>
                          <a:spcPts val="17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1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12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1125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Produção de material* </a:t>
                      </a:r>
                    </a:p>
                  </a:txBody>
                  <a:tcPr marL="38715" marR="38715" marT="41291" marB="41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  <a:alpha val="37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7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1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12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1125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Agosto de 2017</a:t>
                      </a:r>
                    </a:p>
                  </a:txBody>
                  <a:tcPr marL="38715" marR="38715" marT="41291" marB="41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  <a:alpha val="37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1437">
                <a:tc>
                  <a:txBody>
                    <a:bodyPr/>
                    <a:lstStyle>
                      <a:lvl1pPr>
                        <a:spcBef>
                          <a:spcPts val="17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1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12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1125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Contratação de equipe de consultoria</a:t>
                      </a:r>
                    </a:p>
                  </a:txBody>
                  <a:tcPr marL="38715" marR="38715" marT="41291" marB="41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  <a:alpha val="37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7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1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12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1125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Julho/Agosto de 2017</a:t>
                      </a:r>
                    </a:p>
                  </a:txBody>
                  <a:tcPr marL="38715" marR="38715" marT="41291" marB="41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  <a:alpha val="37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1437">
                <a:tc>
                  <a:txBody>
                    <a:bodyPr/>
                    <a:lstStyle>
                      <a:lvl1pPr>
                        <a:spcBef>
                          <a:spcPts val="17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1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12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1125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Oficinas de Conferência nos estados</a:t>
                      </a:r>
                    </a:p>
                  </a:txBody>
                  <a:tcPr marL="38715" marR="38715" marT="41291" marB="41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  <a:alpha val="37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7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1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12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1125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Até 30 agosto de 2017</a:t>
                      </a:r>
                    </a:p>
                  </a:txBody>
                  <a:tcPr marL="38715" marR="38715" marT="41291" marB="41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  <a:alpha val="37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1437">
                <a:tc>
                  <a:txBody>
                    <a:bodyPr/>
                    <a:lstStyle>
                      <a:lvl1pPr>
                        <a:spcBef>
                          <a:spcPts val="17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1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12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1125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Conferências nas Escolas</a:t>
                      </a:r>
                    </a:p>
                  </a:txBody>
                  <a:tcPr marL="38715" marR="38715" marT="41291" marB="41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  <a:alpha val="37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7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1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12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1125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Até 15 de outubro de 2017</a:t>
                      </a:r>
                    </a:p>
                  </a:txBody>
                  <a:tcPr marL="38715" marR="38715" marT="41291" marB="41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  <a:alpha val="37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1437">
                <a:tc>
                  <a:txBody>
                    <a:bodyPr/>
                    <a:lstStyle>
                      <a:lvl1pPr>
                        <a:spcBef>
                          <a:spcPts val="17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1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12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1125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REGISTRO NO SITE</a:t>
                      </a:r>
                    </a:p>
                  </a:txBody>
                  <a:tcPr marL="38715" marR="38715" marT="41291" marB="41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  <a:alpha val="37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7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1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12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1125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At</a:t>
                      </a:r>
                      <a:r>
                        <a:rPr kumimoji="0" lang="en-US" altLang="pt-BR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é 19 de </a:t>
                      </a:r>
                      <a:r>
                        <a:rPr kumimoji="0" lang="en-US" altLang="pt-BR" sz="1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outubro</a:t>
                      </a:r>
                      <a:r>
                        <a:rPr kumimoji="0" lang="en-US" altLang="pt-BR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 de 2017</a:t>
                      </a:r>
                      <a:endParaRPr kumimoji="0" lang="pt-BR" altLang="pt-BR" sz="1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 LT Std 45 Light" charset="0"/>
                        <a:ea typeface="Helvetica Neue LT Std 45 Light" charset="0"/>
                        <a:cs typeface="Helvetica Neue LT Std 45 Light" charset="0"/>
                      </a:endParaRPr>
                    </a:p>
                  </a:txBody>
                  <a:tcPr marL="38715" marR="38715" marT="41291" marB="41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  <a:alpha val="37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91437">
                <a:tc>
                  <a:txBody>
                    <a:bodyPr/>
                    <a:lstStyle>
                      <a:lvl1pPr>
                        <a:spcBef>
                          <a:spcPts val="17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1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12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1125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Confer</a:t>
                      </a:r>
                      <a:r>
                        <a:rPr kumimoji="0" lang="en-US" altLang="pt-BR" sz="1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ências</a:t>
                      </a:r>
                      <a:r>
                        <a:rPr kumimoji="0" lang="en-US" altLang="pt-BR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/ regional - </a:t>
                      </a:r>
                      <a:r>
                        <a:rPr kumimoji="0" lang="en-US" altLang="pt-BR" sz="1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opcional</a:t>
                      </a:r>
                      <a:endParaRPr kumimoji="0" lang="pt-BR" altLang="pt-BR" sz="1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 LT Std 45 Light" charset="0"/>
                        <a:ea typeface="Helvetica Neue LT Std 45 Light" charset="0"/>
                        <a:cs typeface="Helvetica Neue LT Std 45 Light" charset="0"/>
                      </a:endParaRPr>
                    </a:p>
                  </a:txBody>
                  <a:tcPr marL="38715" marR="38715" marT="41291" marB="41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  <a:alpha val="37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7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1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12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1125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Prazo ser</a:t>
                      </a:r>
                      <a:r>
                        <a:rPr kumimoji="0" lang="en-US" altLang="pt-BR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á </a:t>
                      </a:r>
                      <a:r>
                        <a:rPr kumimoji="0" lang="en-US" altLang="pt-BR" sz="1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definido</a:t>
                      </a:r>
                      <a:r>
                        <a:rPr kumimoji="0" lang="en-US" altLang="pt-BR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 pela COE</a:t>
                      </a:r>
                      <a:endParaRPr kumimoji="0" lang="pt-BR" altLang="pt-BR" sz="1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 LT Std 45 Light" charset="0"/>
                        <a:ea typeface="Helvetica Neue LT Std 45 Light" charset="0"/>
                        <a:cs typeface="Helvetica Neue LT Std 45 Light" charset="0"/>
                      </a:endParaRPr>
                    </a:p>
                  </a:txBody>
                  <a:tcPr marL="38715" marR="38715" marT="41291" marB="41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  <a:alpha val="37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91437">
                <a:tc>
                  <a:txBody>
                    <a:bodyPr/>
                    <a:lstStyle>
                      <a:lvl1pPr>
                        <a:spcBef>
                          <a:spcPts val="17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1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12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1125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Conferências Estaduais</a:t>
                      </a:r>
                    </a:p>
                  </a:txBody>
                  <a:tcPr marL="38715" marR="38715" marT="41291" marB="41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  <a:alpha val="37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7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1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12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1125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Até 10 de dezembro de 2017</a:t>
                      </a:r>
                    </a:p>
                  </a:txBody>
                  <a:tcPr marL="38715" marR="38715" marT="41291" marB="41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  <a:alpha val="37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91437">
                <a:tc>
                  <a:txBody>
                    <a:bodyPr/>
                    <a:lstStyle>
                      <a:lvl1pPr>
                        <a:spcBef>
                          <a:spcPts val="17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1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12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1125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Formação dos Facilitadores Jovens</a:t>
                      </a:r>
                    </a:p>
                  </a:txBody>
                  <a:tcPr marL="38715" marR="38715" marT="41291" marB="41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  <a:alpha val="37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7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1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12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1125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De 7 a 11 de Março de 2018</a:t>
                      </a:r>
                    </a:p>
                  </a:txBody>
                  <a:tcPr marL="38715" marR="38715" marT="41291" marB="41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  <a:alpha val="37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91437">
                <a:tc>
                  <a:txBody>
                    <a:bodyPr/>
                    <a:lstStyle>
                      <a:lvl1pPr>
                        <a:spcBef>
                          <a:spcPts val="17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1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12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1125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Confer</a:t>
                      </a:r>
                      <a:r>
                        <a:rPr kumimoji="0" lang="en-US" altLang="pt-BR" sz="1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ência Nacional - </a:t>
                      </a:r>
                      <a:r>
                        <a:rPr kumimoji="0" lang="pt-BR" altLang="pt-BR" sz="1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V CNIJMA</a:t>
                      </a:r>
                    </a:p>
                  </a:txBody>
                  <a:tcPr marL="38715" marR="38715" marT="41291" marB="41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  <a:alpha val="37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7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1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12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1125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De 13 a 18 de Março de 2018</a:t>
                      </a:r>
                    </a:p>
                  </a:txBody>
                  <a:tcPr marL="38715" marR="38715" marT="41291" marB="41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  <a:alpha val="37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4" name="CaixaDeTexto 3">
            <a:extLst>
              <a:ext uri="{FF2B5EF4-FFF2-40B4-BE49-F238E27FC236}">
                <a16:creationId xmlns:a16="http://schemas.microsoft.com/office/drawing/2014/main" id="{199C5786-DABC-45A0-8086-2785B1458CAF}"/>
              </a:ext>
            </a:extLst>
          </p:cNvPr>
          <p:cNvSpPr txBox="1"/>
          <p:nvPr/>
        </p:nvSpPr>
        <p:spPr>
          <a:xfrm>
            <a:off x="395338" y="8424600"/>
            <a:ext cx="8359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* Passo a Passo e Catálogo de publicações com Pen Drive – MMA / MEC / ANA / Capes </a:t>
            </a:r>
          </a:p>
        </p:txBody>
      </p:sp>
    </p:spTree>
    <p:extLst>
      <p:ext uri="{BB962C8B-B14F-4D97-AF65-F5344CB8AC3E}">
        <p14:creationId xmlns:p14="http://schemas.microsoft.com/office/powerpoint/2010/main" val="5595226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599988" cy="10074915"/>
          </a:xfrm>
          <a:prstGeom prst="rect">
            <a:avLst/>
          </a:prstGeom>
        </p:spPr>
      </p:pic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1" y="0"/>
            <a:ext cx="12599988" cy="1975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4016" tIns="64488" rIns="124016" bIns="64488" anchor="ctr"/>
          <a:lstStyle>
            <a:lvl1pPr>
              <a:spcBef>
                <a:spcPts val="175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1pPr>
            <a:lvl2pPr>
              <a:spcBef>
                <a:spcPts val="1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2pPr>
            <a:lvl3pPr>
              <a:spcBef>
                <a:spcPts val="125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3pPr>
            <a:lvl4pPr>
              <a:spcBef>
                <a:spcPts val="1125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4pPr>
            <a:lvl5pPr>
              <a:spcBef>
                <a:spcPts val="1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  <a:defRPr/>
            </a:pPr>
            <a:r>
              <a:rPr lang="en-US" altLang="pt-BR" sz="4400" b="1" dirty="0">
                <a:solidFill>
                  <a:schemeClr val="bg1"/>
                </a:solidFill>
                <a:latin typeface="Helvetica Neue Condensed" charset="0"/>
                <a:ea typeface="Helvetica Neue Condensed" charset="0"/>
                <a:cs typeface="Helvetica Neue Condensed" charset="0"/>
              </a:rPr>
              <a:t>CALENDÁRIO LANÇAMENTOS</a:t>
            </a:r>
            <a:endParaRPr lang="pt-BR" altLang="pt-BR" sz="4400" b="1" dirty="0">
              <a:solidFill>
                <a:schemeClr val="bg1"/>
              </a:solidFill>
              <a:latin typeface="Helvetica Neue Condensed" charset="0"/>
              <a:ea typeface="Helvetica Neue Condensed" charset="0"/>
              <a:cs typeface="Helvetica Neue Condensed" charset="0"/>
            </a:endParaRPr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100756"/>
              </p:ext>
            </p:extLst>
          </p:nvPr>
        </p:nvGraphicFramePr>
        <p:xfrm>
          <a:off x="1691482" y="2839281"/>
          <a:ext cx="9361040" cy="4529551"/>
        </p:xfrm>
        <a:graphic>
          <a:graphicData uri="http://schemas.openxmlformats.org/drawingml/2006/table">
            <a:tbl>
              <a:tblPr/>
              <a:tblGrid>
                <a:gridCol w="45365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245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6064">
                <a:tc>
                  <a:txBody>
                    <a:bodyPr/>
                    <a:lstStyle>
                      <a:lvl1pPr>
                        <a:spcBef>
                          <a:spcPts val="17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1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12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1125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Helvetica Neue LT Std 85 Heavy" charset="0"/>
                          <a:ea typeface="Helvetica Neue LT Std 85 Heavy" charset="0"/>
                          <a:cs typeface="Helvetica Neue LT Std 85 Heavy" charset="0"/>
                        </a:rPr>
                        <a:t>Local</a:t>
                      </a:r>
                    </a:p>
                  </a:txBody>
                  <a:tcPr marL="38715" marR="38715" marT="41291" marB="412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  <a:alpha val="37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7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1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12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1125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Helvetica Neue LT Std 85 Heavy" charset="0"/>
                          <a:ea typeface="Helvetica Neue LT Std 85 Heavy" charset="0"/>
                          <a:cs typeface="Helvetica Neue LT Std 85 Heavy" charset="0"/>
                        </a:rPr>
                        <a:t>Data</a:t>
                      </a:r>
                    </a:p>
                  </a:txBody>
                  <a:tcPr marL="38715" marR="38715" marT="41291" marB="412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75000"/>
                        <a:alpha val="37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2982">
                <a:tc>
                  <a:txBody>
                    <a:bodyPr/>
                    <a:lstStyle>
                      <a:lvl1pPr>
                        <a:spcBef>
                          <a:spcPts val="17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1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12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1125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São Paulo</a:t>
                      </a:r>
                    </a:p>
                  </a:txBody>
                  <a:tcPr marL="38715" marR="38715" marT="41291" marB="41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  <a:alpha val="37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7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1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12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1125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15 de agosto</a:t>
                      </a:r>
                    </a:p>
                  </a:txBody>
                  <a:tcPr marL="38715" marR="38715" marT="41291" marB="41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  <a:alpha val="37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2982">
                <a:tc>
                  <a:txBody>
                    <a:bodyPr/>
                    <a:lstStyle>
                      <a:lvl1pPr>
                        <a:spcBef>
                          <a:spcPts val="17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1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12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1125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Fortaleza (</a:t>
                      </a:r>
                      <a:r>
                        <a:rPr kumimoji="0" lang="pt-BR" altLang="pt-BR" sz="1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Undime</a:t>
                      </a:r>
                      <a:r>
                        <a:rPr kumimoji="0" lang="pt-BR" altLang="pt-BR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)</a:t>
                      </a:r>
                    </a:p>
                  </a:txBody>
                  <a:tcPr marL="38715" marR="38715" marT="41291" marB="41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  <a:alpha val="37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7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1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12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1125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15 de agosto</a:t>
                      </a:r>
                    </a:p>
                  </a:txBody>
                  <a:tcPr marL="38715" marR="38715" marT="41291" marB="41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  <a:alpha val="37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53279">
                <a:tc>
                  <a:txBody>
                    <a:bodyPr/>
                    <a:lstStyle>
                      <a:lvl1pPr>
                        <a:spcBef>
                          <a:spcPts val="17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1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12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1125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Recife</a:t>
                      </a:r>
                    </a:p>
                  </a:txBody>
                  <a:tcPr marL="38715" marR="38715" marT="41291" marB="41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  <a:alpha val="37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7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1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12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1125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28 de agosto</a:t>
                      </a:r>
                    </a:p>
                  </a:txBody>
                  <a:tcPr marL="38715" marR="38715" marT="41291" marB="41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  <a:alpha val="37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82982">
                <a:tc>
                  <a:txBody>
                    <a:bodyPr/>
                    <a:lstStyle>
                      <a:lvl1pPr>
                        <a:spcBef>
                          <a:spcPts val="17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1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12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1125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Manuas</a:t>
                      </a:r>
                      <a:endParaRPr kumimoji="0" lang="pt-BR" altLang="pt-BR" sz="1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Helvetica Neue LT Std 45 Light" charset="0"/>
                        <a:ea typeface="Helvetica Neue LT Std 45 Light" charset="0"/>
                        <a:cs typeface="Helvetica Neue LT Std 45 Light" charset="0"/>
                      </a:endParaRPr>
                    </a:p>
                  </a:txBody>
                  <a:tcPr marL="38715" marR="38715" marT="41291" marB="41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  <a:alpha val="37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7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1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12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1125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30 de agosto </a:t>
                      </a:r>
                    </a:p>
                  </a:txBody>
                  <a:tcPr marL="38715" marR="38715" marT="41291" marB="41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  <a:alpha val="37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82982">
                <a:tc>
                  <a:txBody>
                    <a:bodyPr/>
                    <a:lstStyle>
                      <a:lvl1pPr>
                        <a:spcBef>
                          <a:spcPts val="17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1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12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1125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Brasília (presença dos ministros)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Palácio do Planalto</a:t>
                      </a:r>
                    </a:p>
                  </a:txBody>
                  <a:tcPr marL="38715" marR="38715" marT="41291" marB="41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  <a:alpha val="37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7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1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12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1125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Helvetica Neue LT Std 45 Light" charset="0"/>
                          <a:ea typeface="Helvetica Neue LT Std 45 Light" charset="0"/>
                          <a:cs typeface="Helvetica Neue LT Std 45 Light" charset="0"/>
                        </a:rPr>
                        <a:t>2ª semana de agosto</a:t>
                      </a:r>
                    </a:p>
                  </a:txBody>
                  <a:tcPr marL="38715" marR="38715" marT="41291" marB="41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  <a:alpha val="37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86682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599988" cy="10074915"/>
          </a:xfrm>
          <a:prstGeom prst="rect">
            <a:avLst/>
          </a:prstGeom>
        </p:spPr>
      </p:pic>
      <p:sp>
        <p:nvSpPr>
          <p:cNvPr id="3" name="Retângulo 2"/>
          <p:cNvSpPr/>
          <p:nvPr/>
        </p:nvSpPr>
        <p:spPr>
          <a:xfrm>
            <a:off x="2771602" y="2592040"/>
            <a:ext cx="7344816" cy="5400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8681614"/>
              </p:ext>
            </p:extLst>
          </p:nvPr>
        </p:nvGraphicFramePr>
        <p:xfrm>
          <a:off x="1996233" y="4283665"/>
          <a:ext cx="7475537" cy="2017349"/>
        </p:xfrm>
        <a:graphic>
          <a:graphicData uri="http://schemas.openxmlformats.org/drawingml/2006/table">
            <a:tbl>
              <a:tblPr/>
              <a:tblGrid>
                <a:gridCol w="32934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820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8384">
                <a:tc>
                  <a:txBody>
                    <a:bodyPr/>
                    <a:lstStyle>
                      <a:lvl1pPr>
                        <a:spcBef>
                          <a:spcPts val="17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1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12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1125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ea typeface="Droid Sans Fallback" charset="0"/>
                          <a:cs typeface="Droid Sans Fallback" charset="0"/>
                        </a:rPr>
                        <a:t>Site </a:t>
                      </a:r>
                    </a:p>
                  </a:txBody>
                  <a:tcPr marL="91456" marR="91456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7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1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12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1125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Droid Sans Fallback" charset="0"/>
                          <a:cs typeface="Droid Sans Fallback" charset="0"/>
                        </a:rPr>
                        <a:t>conferenciainfanto.mec.gov.br</a:t>
                      </a:r>
                      <a:r>
                        <a:rPr kumimoji="0" lang="pt-BR" altLang="pt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Droid Sans Fallback" charset="0"/>
                          <a:cs typeface="Droid Sans Fallback" charset="0"/>
                        </a:rPr>
                        <a:t> </a:t>
                      </a:r>
                      <a:endParaRPr kumimoji="0" lang="pt-BR" altLang="pt-B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91456" marR="91456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399">
                <a:tc>
                  <a:txBody>
                    <a:bodyPr/>
                    <a:lstStyle>
                      <a:lvl1pPr>
                        <a:spcBef>
                          <a:spcPts val="17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1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12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1125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Droid Sans Fallback" charset="0"/>
                          <a:cs typeface="Droid Sans Fallback" charset="0"/>
                        </a:rPr>
                        <a:t>E-mail dúvidas</a:t>
                      </a:r>
                    </a:p>
                  </a:txBody>
                  <a:tcPr marL="91456" marR="91456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7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1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12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1125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Droid Sans Fallback" charset="0"/>
                          <a:cs typeface="Droid Sans Fallback" charset="0"/>
                          <a:hlinkClick r:id="rId3"/>
                        </a:rPr>
                        <a:t>ambiental@mec.gov.br</a:t>
                      </a:r>
                      <a:r>
                        <a:rPr kumimoji="0" lang="pt-BR" altLang="pt-B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Droid Sans Fallback" charset="0"/>
                          <a:cs typeface="Droid Sans Fallback" charset="0"/>
                        </a:rPr>
                        <a:t> </a:t>
                      </a:r>
                    </a:p>
                  </a:txBody>
                  <a:tcPr marL="91456" marR="91456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066">
                <a:tc>
                  <a:txBody>
                    <a:bodyPr/>
                    <a:lstStyle>
                      <a:lvl1pPr>
                        <a:spcBef>
                          <a:spcPts val="17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1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12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1125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Droid Sans Fallback" charset="0"/>
                          <a:cs typeface="Droid Sans Fallback" charset="0"/>
                        </a:rPr>
                        <a:t>E-mail para comunicação de notícias</a:t>
                      </a:r>
                    </a:p>
                  </a:txBody>
                  <a:tcPr marL="91456" marR="91456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7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1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12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1125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Droid Sans Fallback" charset="0"/>
                          <a:cs typeface="Droid Sans Fallback" charset="0"/>
                          <a:hlinkClick r:id="rId4"/>
                        </a:rPr>
                        <a:t>cnijma@gmail.com</a:t>
                      </a:r>
                      <a:r>
                        <a:rPr kumimoji="0" lang="pt-BR" altLang="pt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Droid Sans Fallback" charset="0"/>
                          <a:cs typeface="Droid Sans Fallback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altLang="pt-B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91456" marR="91456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399">
                <a:tc>
                  <a:txBody>
                    <a:bodyPr/>
                    <a:lstStyle>
                      <a:lvl1pPr>
                        <a:spcBef>
                          <a:spcPts val="17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1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12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1125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Droid Sans Fallback" charset="0"/>
                          <a:cs typeface="Droid Sans Fallback" charset="0"/>
                        </a:rPr>
                        <a:t>Facebook</a:t>
                      </a:r>
                    </a:p>
                  </a:txBody>
                  <a:tcPr marL="91456" marR="91456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7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15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20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125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1125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sz="1400">
                          <a:solidFill>
                            <a:srgbClr val="000000"/>
                          </a:solidFill>
                          <a:latin typeface="Verdana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Droid Sans Fallback" charset="0"/>
                          <a:cs typeface="Droid Sans Fallback" charset="0"/>
                          <a:hlinkClick r:id="rId5"/>
                        </a:rPr>
                        <a:t>www.facebook.com/cnijma.mec</a:t>
                      </a:r>
                      <a:r>
                        <a:rPr kumimoji="0" lang="pt-BR" altLang="pt-B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Droid Sans Fallback" charset="0"/>
                          <a:cs typeface="Droid Sans Fallback" charset="0"/>
                        </a:rPr>
                        <a:t> </a:t>
                      </a:r>
                    </a:p>
                  </a:txBody>
                  <a:tcPr marL="91456" marR="91456" marT="45725" marB="4572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CaixaDeTexto 4"/>
          <p:cNvSpPr txBox="1"/>
          <p:nvPr/>
        </p:nvSpPr>
        <p:spPr>
          <a:xfrm>
            <a:off x="1907506" y="2597223"/>
            <a:ext cx="70199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Secretaria de Educação Básica </a:t>
            </a:r>
          </a:p>
          <a:p>
            <a:r>
              <a:rPr lang="pt-BR" sz="2000" dirty="0"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Diretoria de Currículos e Educação Integral</a:t>
            </a:r>
          </a:p>
          <a:p>
            <a:r>
              <a:rPr lang="pt-BR" sz="2000" dirty="0"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Coordenação Geral de Educação Ambiental e Temas Transversais  da Educação Básica</a:t>
            </a: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1691482" y="2218078"/>
            <a:ext cx="4130922" cy="373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 Fallback" charset="0"/>
                <a:cs typeface="Droid Sans Fallback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 Fallback" charset="0"/>
                <a:cs typeface="Droid Sans Fallback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 Fallback" charset="0"/>
                <a:cs typeface="Droid Sans Fallback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 Fallback" charset="0"/>
                <a:cs typeface="Droid Sans Fallback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 hangingPunct="1">
              <a:spcBef>
                <a:spcPts val="1138"/>
              </a:spcBef>
              <a:buClrTx/>
              <a:buFontTx/>
              <a:buNone/>
            </a:pPr>
            <a:r>
              <a:rPr lang="pt-BR" sz="2000" b="1" dirty="0">
                <a:solidFill>
                  <a:srgbClr val="333333"/>
                </a:solidFill>
                <a:latin typeface="Helvetica Neue LT Std 85 Heavy" charset="0"/>
                <a:ea typeface="Helvetica Neue LT Std 85 Heavy" charset="0"/>
                <a:cs typeface="Helvetica Neue LT Std 85 Heavy" charset="0"/>
              </a:rPr>
              <a:t>MINISTÉRIO DA EDUCAÇÃO</a:t>
            </a:r>
          </a:p>
        </p:txBody>
      </p:sp>
      <p:sp>
        <p:nvSpPr>
          <p:cNvPr id="7" name="Text Box 17"/>
          <p:cNvSpPr txBox="1">
            <a:spLocks noChangeArrowheads="1"/>
          </p:cNvSpPr>
          <p:nvPr/>
        </p:nvSpPr>
        <p:spPr bwMode="auto">
          <a:xfrm>
            <a:off x="1907506" y="6913464"/>
            <a:ext cx="6165850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 Fallback" charset="0"/>
                <a:cs typeface="Droid Sans Fallback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 Fallback" charset="0"/>
                <a:cs typeface="Droid Sans Fallback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 Fallback" charset="0"/>
                <a:cs typeface="Droid Sans Fallback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 Fallback" charset="0"/>
                <a:cs typeface="Droid Sans Fallback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Verdana" pitchFamily="32" charset="0"/>
                <a:ea typeface="Droid Sans Fallback" charset="0"/>
                <a:cs typeface="Droid Sans Fallback" charset="0"/>
              </a:defRPr>
            </a:lvl9pPr>
          </a:lstStyle>
          <a:p>
            <a:pPr eaLnBrk="1" hangingPunct="1">
              <a:spcBef>
                <a:spcPts val="1138"/>
              </a:spcBef>
              <a:buClrTx/>
              <a:buFontTx/>
              <a:buNone/>
            </a:pPr>
            <a:r>
              <a:rPr lang="pt-BR" sz="2000" b="1" dirty="0">
                <a:solidFill>
                  <a:srgbClr val="333333"/>
                </a:solidFill>
                <a:latin typeface="Helvetica Neue LT Std 85 Heavy" charset="0"/>
                <a:ea typeface="Helvetica Neue LT Std 85 Heavy" charset="0"/>
                <a:cs typeface="Helvetica Neue LT Std 85 Heavy" charset="0"/>
              </a:rPr>
              <a:t>MINISTÉRIO DO MEIO AMBIENTE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1894211" y="7313980"/>
            <a:ext cx="748883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Secretaria de Articulação Institucional e Cidadania Ambiental Departamento de Educação Ambiental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61851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599988" cy="10074915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474" y="2592040"/>
            <a:ext cx="10066865" cy="5210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1"/>
          <p:cNvSpPr txBox="1">
            <a:spLocks noChangeArrowheads="1"/>
          </p:cNvSpPr>
          <p:nvPr/>
        </p:nvSpPr>
        <p:spPr bwMode="auto">
          <a:xfrm>
            <a:off x="1924075" y="0"/>
            <a:ext cx="10701239" cy="1975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4016" tIns="64488" rIns="124016" bIns="64488" anchor="ctr"/>
          <a:lstStyle>
            <a:lvl1pPr>
              <a:spcBef>
                <a:spcPts val="175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1pPr>
            <a:lvl2pPr>
              <a:spcBef>
                <a:spcPts val="1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2pPr>
            <a:lvl3pPr>
              <a:spcBef>
                <a:spcPts val="125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3pPr>
            <a:lvl4pPr>
              <a:spcBef>
                <a:spcPts val="1125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4pPr>
            <a:lvl5pPr>
              <a:spcBef>
                <a:spcPts val="1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  <a:defRPr/>
            </a:pPr>
            <a:r>
              <a:rPr lang="pt-BR" altLang="pt-BR" sz="4400" b="1" dirty="0">
                <a:solidFill>
                  <a:schemeClr val="bg1"/>
                </a:solidFill>
                <a:latin typeface="Helvetica Neue Condensed" charset="0"/>
                <a:ea typeface="Helvetica Neue Condensed" charset="0"/>
                <a:cs typeface="Helvetica Neue Condensed" charset="0"/>
              </a:rPr>
              <a:t>BREVE HISTÓRICO</a:t>
            </a:r>
          </a:p>
        </p:txBody>
      </p:sp>
    </p:spTree>
    <p:extLst>
      <p:ext uri="{BB962C8B-B14F-4D97-AF65-F5344CB8AC3E}">
        <p14:creationId xmlns:p14="http://schemas.microsoft.com/office/powerpoint/2010/main" val="21541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505" y="1"/>
            <a:ext cx="12697493" cy="10152880"/>
          </a:xfrm>
          <a:prstGeom prst="rect">
            <a:avLst/>
          </a:prstGeom>
        </p:spPr>
      </p:pic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1924075" y="12700"/>
            <a:ext cx="10701239" cy="1975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4016" tIns="64488" rIns="124016" bIns="64488" anchor="ctr"/>
          <a:lstStyle>
            <a:lvl1pPr>
              <a:spcBef>
                <a:spcPts val="175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1pPr>
            <a:lvl2pPr>
              <a:spcBef>
                <a:spcPts val="1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2pPr>
            <a:lvl3pPr>
              <a:spcBef>
                <a:spcPts val="125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3pPr>
            <a:lvl4pPr>
              <a:spcBef>
                <a:spcPts val="1125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4pPr>
            <a:lvl5pPr>
              <a:spcBef>
                <a:spcPts val="1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  <a:defRPr/>
            </a:pPr>
            <a:r>
              <a:rPr lang="pt-BR" altLang="pt-BR" sz="4400" b="1" dirty="0">
                <a:solidFill>
                  <a:schemeClr val="bg1"/>
                </a:solidFill>
                <a:latin typeface="Helvetica Neue Condensed" charset="0"/>
                <a:ea typeface="Helvetica Neue Condensed" charset="0"/>
                <a:cs typeface="Helvetica Neue Condensed" charset="0"/>
              </a:rPr>
              <a:t>OBJETIVOS DA CONFER</a:t>
            </a:r>
            <a:r>
              <a:rPr lang="en-US" altLang="pt-BR" sz="4400" b="1" dirty="0">
                <a:solidFill>
                  <a:schemeClr val="bg1"/>
                </a:solidFill>
                <a:latin typeface="Helvetica Neue Condensed" charset="0"/>
                <a:ea typeface="Helvetica Neue Condensed" charset="0"/>
                <a:cs typeface="Helvetica Neue Condensed" charset="0"/>
              </a:rPr>
              <a:t>ÊNCIA</a:t>
            </a:r>
            <a:endParaRPr lang="pt-BR" altLang="pt-BR" sz="4400" b="1" dirty="0">
              <a:solidFill>
                <a:schemeClr val="bg1"/>
              </a:solidFill>
              <a:latin typeface="Helvetica Neue Condensed" charset="0"/>
              <a:ea typeface="Helvetica Neue Condensed" charset="0"/>
              <a:cs typeface="Helvetica Neue Condensed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1979514" y="2984474"/>
            <a:ext cx="950505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pt-BR" sz="2400" b="1" dirty="0"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Mobilizar a comunidade escolar </a:t>
            </a:r>
            <a:r>
              <a:rPr lang="pt-BR" sz="2400" dirty="0"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para realizar processos educativos sobre a dimensão socioambiental; </a:t>
            </a:r>
          </a:p>
          <a:p>
            <a:pPr marL="342900" indent="-3429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pt-BR" sz="2400" dirty="0"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Fortalecer a </a:t>
            </a:r>
            <a:r>
              <a:rPr lang="pt-BR" sz="2400" b="1" dirty="0"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educação ambiental na educação básica</a:t>
            </a:r>
            <a:r>
              <a:rPr lang="pt-BR" sz="2400" dirty="0"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;</a:t>
            </a:r>
          </a:p>
          <a:p>
            <a:pPr marL="342900" indent="-3429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pt-BR" sz="2400" dirty="0"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Propiciar </a:t>
            </a:r>
            <a:r>
              <a:rPr lang="pt-BR" sz="2400" b="1" dirty="0"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atitude responsável e comprometida </a:t>
            </a:r>
            <a:r>
              <a:rPr lang="pt-BR" sz="2400" dirty="0"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com a questão da Água locais e global, por meio da participação social e de processos voltados para a melhoria da relação ensino-aprendizagem, considerando a educação integral para a sustentabilidade e o respeito à diversidade.</a:t>
            </a:r>
          </a:p>
        </p:txBody>
      </p:sp>
    </p:spTree>
    <p:extLst>
      <p:ext uri="{BB962C8B-B14F-4D97-AF65-F5344CB8AC3E}">
        <p14:creationId xmlns:p14="http://schemas.microsoft.com/office/powerpoint/2010/main" val="745463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599988" cy="10074915"/>
          </a:xfrm>
          <a:prstGeom prst="rect">
            <a:avLst/>
          </a:prstGeom>
        </p:spPr>
      </p:pic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1924075" y="12700"/>
            <a:ext cx="10701239" cy="1975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4016" tIns="64488" rIns="124016" bIns="64488" anchor="ctr"/>
          <a:lstStyle>
            <a:lvl1pPr>
              <a:spcBef>
                <a:spcPts val="175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1pPr>
            <a:lvl2pPr>
              <a:spcBef>
                <a:spcPts val="1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2pPr>
            <a:lvl3pPr>
              <a:spcBef>
                <a:spcPts val="125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3pPr>
            <a:lvl4pPr>
              <a:spcBef>
                <a:spcPts val="1125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4pPr>
            <a:lvl5pPr>
              <a:spcBef>
                <a:spcPts val="1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  <a:defRPr/>
            </a:pPr>
            <a:r>
              <a:rPr lang="pt-BR" altLang="pt-BR" sz="4400" b="1" dirty="0">
                <a:solidFill>
                  <a:schemeClr val="bg1"/>
                </a:solidFill>
                <a:latin typeface="Helvetica Neue Condensed" charset="0"/>
                <a:ea typeface="Helvetica Neue Condensed" charset="0"/>
                <a:cs typeface="Helvetica Neue Condensed" charset="0"/>
              </a:rPr>
              <a:t>PRINC</a:t>
            </a:r>
            <a:r>
              <a:rPr lang="en-US" altLang="pt-BR" sz="4400" b="1" dirty="0">
                <a:solidFill>
                  <a:schemeClr val="bg1"/>
                </a:solidFill>
                <a:latin typeface="Helvetica Neue Condensed" charset="0"/>
                <a:ea typeface="Helvetica Neue Condensed" charset="0"/>
                <a:cs typeface="Helvetica Neue Condensed" charset="0"/>
              </a:rPr>
              <a:t>ÍPIOS</a:t>
            </a:r>
            <a:r>
              <a:rPr lang="pt-BR" altLang="pt-BR" sz="4400" b="1" dirty="0">
                <a:solidFill>
                  <a:schemeClr val="bg1"/>
                </a:solidFill>
                <a:latin typeface="Helvetica Neue Condensed" charset="0"/>
                <a:ea typeface="Helvetica Neue Condensed" charset="0"/>
                <a:cs typeface="Helvetica Neue Condensed" charset="0"/>
              </a:rPr>
              <a:t> DA CONFER</a:t>
            </a:r>
            <a:r>
              <a:rPr lang="en-US" altLang="pt-BR" sz="4400" b="1" dirty="0">
                <a:solidFill>
                  <a:schemeClr val="bg1"/>
                </a:solidFill>
                <a:latin typeface="Helvetica Neue Condensed" charset="0"/>
                <a:ea typeface="Helvetica Neue Condensed" charset="0"/>
                <a:cs typeface="Helvetica Neue Condensed" charset="0"/>
              </a:rPr>
              <a:t>ÊNCIA</a:t>
            </a:r>
            <a:endParaRPr lang="pt-BR" altLang="pt-BR" sz="4400" b="1" dirty="0">
              <a:solidFill>
                <a:schemeClr val="bg1"/>
              </a:solidFill>
              <a:latin typeface="Helvetica Neue Condensed" charset="0"/>
              <a:ea typeface="Helvetica Neue Condensed" charset="0"/>
              <a:cs typeface="Helvetica Neue Condensed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924075" y="2952080"/>
            <a:ext cx="10428726" cy="3917909"/>
          </a:xfrm>
          <a:prstGeom prst="rect">
            <a:avLst/>
          </a:prstGeom>
          <a:noFill/>
        </p:spPr>
        <p:txBody>
          <a:bodyPr/>
          <a:lstStyle>
            <a:lvl1pPr marL="0" marR="0" indent="0" rtl="0" hangingPunct="0">
              <a:spcBef>
                <a:spcPts val="0"/>
              </a:spcBef>
              <a:spcAft>
                <a:spcPts val="1888"/>
              </a:spcAft>
              <a:tabLst/>
              <a:defRPr lang="pt-BR" sz="4270" b="0" i="0" u="none" strike="noStrike" kern="1200">
                <a:ln>
                  <a:noFill/>
                </a:ln>
                <a:latin typeface="Arial" pitchFamily="18"/>
                <a:cs typeface="Mangal" pitchFamily="2"/>
              </a:defRPr>
            </a:lvl1pPr>
          </a:lstStyle>
          <a:p>
            <a:pPr marL="685800" indent="-685800">
              <a:spcBef>
                <a:spcPts val="2693"/>
              </a:spcBef>
              <a:spcAft>
                <a:spcPct val="50000"/>
              </a:spcAft>
              <a:buFont typeface="Wingdings" charset="2"/>
              <a:buChar char="ü"/>
            </a:pPr>
            <a:r>
              <a:rPr lang="pt-BR" altLang="pt-BR" sz="3600" b="1" dirty="0">
                <a:solidFill>
                  <a:schemeClr val="accent5">
                    <a:lumMod val="75000"/>
                  </a:schemeClr>
                </a:solidFill>
                <a:latin typeface="Helvetica Neue LT Std 85 Heavy" charset="0"/>
                <a:ea typeface="Helvetica Neue LT Std 85 Heavy" charset="0"/>
                <a:cs typeface="Helvetica Neue LT Std 85 Heavy" charset="0"/>
              </a:rPr>
              <a:t>Jovem educa jovem</a:t>
            </a:r>
          </a:p>
          <a:p>
            <a:pPr marL="685800" indent="-685800">
              <a:spcBef>
                <a:spcPts val="2693"/>
              </a:spcBef>
              <a:spcAft>
                <a:spcPct val="50000"/>
              </a:spcAft>
              <a:buFont typeface="Wingdings" charset="2"/>
              <a:buChar char="ü"/>
            </a:pPr>
            <a:r>
              <a:rPr lang="pt-BR" altLang="pt-BR" sz="3600" b="1" dirty="0">
                <a:solidFill>
                  <a:schemeClr val="accent5">
                    <a:lumMod val="75000"/>
                  </a:schemeClr>
                </a:solidFill>
                <a:latin typeface="Helvetica Neue LT Std 85 Heavy" charset="0"/>
                <a:ea typeface="Helvetica Neue LT Std 85 Heavy" charset="0"/>
                <a:cs typeface="Helvetica Neue LT Std 85 Heavy" charset="0"/>
              </a:rPr>
              <a:t>Jovem escolhe jovem</a:t>
            </a:r>
          </a:p>
          <a:p>
            <a:pPr marL="685800" indent="-685800">
              <a:spcBef>
                <a:spcPts val="2693"/>
              </a:spcBef>
              <a:spcAft>
                <a:spcPct val="50000"/>
              </a:spcAft>
              <a:buFont typeface="Wingdings" charset="2"/>
              <a:buChar char="ü"/>
            </a:pPr>
            <a:r>
              <a:rPr lang="pt-BR" altLang="pt-BR" sz="3600" b="1" dirty="0">
                <a:solidFill>
                  <a:schemeClr val="accent5">
                    <a:lumMod val="75000"/>
                  </a:schemeClr>
                </a:solidFill>
                <a:latin typeface="Helvetica Neue LT Std 85 Heavy" charset="0"/>
                <a:ea typeface="Helvetica Neue LT Std 85 Heavy" charset="0"/>
                <a:cs typeface="Helvetica Neue LT Std 85 Heavy" charset="0"/>
              </a:rPr>
              <a:t>Uma geração aprende com a outra</a:t>
            </a:r>
          </a:p>
        </p:txBody>
      </p:sp>
    </p:spTree>
    <p:extLst>
      <p:ext uri="{BB962C8B-B14F-4D97-AF65-F5344CB8AC3E}">
        <p14:creationId xmlns:p14="http://schemas.microsoft.com/office/powerpoint/2010/main" val="6276537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599988" cy="10074915"/>
          </a:xfrm>
          <a:prstGeom prst="rect">
            <a:avLst/>
          </a:prstGeom>
        </p:spPr>
      </p:pic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1898749" y="0"/>
            <a:ext cx="10701239" cy="1975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4016" tIns="64488" rIns="124016" bIns="64488" anchor="ctr"/>
          <a:lstStyle>
            <a:lvl1pPr>
              <a:spcBef>
                <a:spcPts val="175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1pPr>
            <a:lvl2pPr>
              <a:spcBef>
                <a:spcPts val="1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2pPr>
            <a:lvl3pPr>
              <a:spcBef>
                <a:spcPts val="125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3pPr>
            <a:lvl4pPr>
              <a:spcBef>
                <a:spcPts val="1125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4pPr>
            <a:lvl5pPr>
              <a:spcBef>
                <a:spcPts val="1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  <a:defRPr/>
            </a:pPr>
            <a:r>
              <a:rPr lang="en-US" altLang="pt-BR" sz="4400" b="1" dirty="0">
                <a:solidFill>
                  <a:schemeClr val="bg1"/>
                </a:solidFill>
                <a:latin typeface="Helvetica Neue Condensed" charset="0"/>
                <a:ea typeface="Helvetica Neue Condensed" charset="0"/>
                <a:cs typeface="Helvetica Neue Condensed" charset="0"/>
              </a:rPr>
              <a:t>EIXOS DE ATUAÇÃO</a:t>
            </a:r>
            <a:endParaRPr lang="pt-BR" altLang="pt-BR" sz="4400" b="1" dirty="0">
              <a:solidFill>
                <a:schemeClr val="bg1"/>
              </a:solidFill>
              <a:latin typeface="Helvetica Neue Condensed" charset="0"/>
              <a:ea typeface="Helvetica Neue Condensed" charset="0"/>
              <a:cs typeface="Helvetica Neue Condensed" charset="0"/>
            </a:endParaRPr>
          </a:p>
        </p:txBody>
      </p:sp>
      <p:sp>
        <p:nvSpPr>
          <p:cNvPr id="8" name="Seta em curva para baixo 7"/>
          <p:cNvSpPr>
            <a:spLocks noChangeArrowheads="1"/>
          </p:cNvSpPr>
          <p:nvPr/>
        </p:nvSpPr>
        <p:spPr bwMode="auto">
          <a:xfrm rot="5854754">
            <a:off x="9523551" y="6607565"/>
            <a:ext cx="2650687" cy="895881"/>
          </a:xfrm>
          <a:prstGeom prst="curvedDownArrow">
            <a:avLst>
              <a:gd name="adj1" fmla="val 24995"/>
              <a:gd name="adj2" fmla="val 50003"/>
              <a:gd name="adj3" fmla="val 25000"/>
            </a:avLst>
          </a:prstGeom>
          <a:solidFill>
            <a:srgbClr val="77933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rot="10800000" vert="eaVert" lIns="129598" tIns="64799" rIns="129598" bIns="64799" anchor="ctr"/>
          <a:lstStyle/>
          <a:p>
            <a:pPr algn="ctr" defTabSz="1295979">
              <a:defRPr/>
            </a:pPr>
            <a:endParaRPr lang="pt-BR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Espaço Reservado para Conteúdo 2"/>
          <p:cNvSpPr>
            <a:spLocks/>
          </p:cNvSpPr>
          <p:nvPr/>
        </p:nvSpPr>
        <p:spPr bwMode="auto">
          <a:xfrm>
            <a:off x="675168" y="2729072"/>
            <a:ext cx="4989581" cy="3724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9598" tIns="64799" rIns="129598" bIns="64799"/>
          <a:lstStyle/>
          <a:p>
            <a:pPr algn="ctr">
              <a:spcBef>
                <a:spcPts val="1800"/>
              </a:spcBef>
              <a:defRPr/>
            </a:pPr>
            <a:r>
              <a:rPr lang="pt-BR" sz="3700" b="1" dirty="0">
                <a:solidFill>
                  <a:schemeClr val="accent5">
                    <a:lumMod val="75000"/>
                  </a:schemeClr>
                </a:solidFill>
                <a:latin typeface="Helvetica Neue LT Std 85 Heavy" charset="0"/>
                <a:ea typeface="Helvetica Neue LT Std 85 Heavy" charset="0"/>
                <a:cs typeface="Helvetica Neue LT Std 85 Heavy" charset="0"/>
              </a:rPr>
              <a:t>Currículo</a:t>
            </a:r>
          </a:p>
          <a:p>
            <a:pPr algn="ctr">
              <a:spcBef>
                <a:spcPts val="1800"/>
              </a:spcBef>
              <a:defRPr/>
            </a:pPr>
            <a:r>
              <a:rPr lang="pt-BR" sz="2400" dirty="0"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Incluir a </a:t>
            </a:r>
            <a:r>
              <a:rPr lang="pt-BR" sz="2400" b="1" dirty="0"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educação ambiental no currículo </a:t>
            </a:r>
            <a:r>
              <a:rPr lang="pt-BR" sz="2400" dirty="0"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de forma integrada e interdisciplinar, contínua e permanente, em conformidade com as orientações expressas nas Diretrizes Curriculares Nacionais para a Educação Ambiental</a:t>
            </a:r>
            <a:endParaRPr lang="pt-BR" sz="2400" dirty="0">
              <a:solidFill>
                <a:srgbClr val="000000"/>
              </a:solidFill>
              <a:latin typeface="Helvetica Neue LT Std 45 Light" charset="0"/>
              <a:ea typeface="Helvetica Neue LT Std 45 Light" charset="0"/>
              <a:cs typeface="Helvetica Neue LT Std 45 Light" charset="0"/>
            </a:endParaRPr>
          </a:p>
          <a:p>
            <a:pPr marL="481492" indent="-481492" algn="ctr">
              <a:lnSpc>
                <a:spcPct val="90000"/>
              </a:lnSpc>
              <a:spcBef>
                <a:spcPts val="2480"/>
              </a:spcBef>
              <a:defRPr/>
            </a:pPr>
            <a:endParaRPr lang="pt-BR" sz="3700" dirty="0">
              <a:solidFill>
                <a:srgbClr val="000000"/>
              </a:solidFill>
            </a:endParaRPr>
          </a:p>
        </p:txBody>
      </p:sp>
      <p:sp>
        <p:nvSpPr>
          <p:cNvPr id="10" name="Espaço Reservado para Conteúdo 2"/>
          <p:cNvSpPr txBox="1">
            <a:spLocks/>
          </p:cNvSpPr>
          <p:nvPr/>
        </p:nvSpPr>
        <p:spPr bwMode="auto">
          <a:xfrm>
            <a:off x="6017294" y="2792399"/>
            <a:ext cx="5755308" cy="3195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9598" tIns="64799" rIns="129598" bIns="64799"/>
          <a:lstStyle>
            <a:lvl1pPr marL="342900" indent="-342900" eaLnBrk="0" hangingPunct="0">
              <a:defRPr>
                <a:solidFill>
                  <a:schemeClr val="bg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eaLnBrk="0" hangingPunct="0">
              <a:defRPr>
                <a:solidFill>
                  <a:schemeClr val="bg1"/>
                </a:solidFill>
                <a:latin typeface="Verdana" pitchFamily="34" charset="0"/>
              </a:defRPr>
            </a:lvl3pPr>
            <a:lvl4pPr eaLnBrk="0" hangingPunct="0">
              <a:defRPr>
                <a:solidFill>
                  <a:schemeClr val="bg1"/>
                </a:solidFill>
                <a:latin typeface="Verdana" pitchFamily="34" charset="0"/>
              </a:defRPr>
            </a:lvl4pPr>
            <a:lvl5pPr eaLnBrk="0" hangingPunct="0">
              <a:defRPr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marL="0" indent="0" algn="ctr" defTabSz="1295979" eaLnBrk="1" hangingPunct="1">
              <a:spcBef>
                <a:spcPts val="1800"/>
              </a:spcBef>
            </a:pPr>
            <a:r>
              <a:rPr lang="pt-BR" altLang="pt-BR" sz="3700" b="1" dirty="0">
                <a:solidFill>
                  <a:schemeClr val="accent5">
                    <a:lumMod val="75000"/>
                  </a:schemeClr>
                </a:solidFill>
                <a:latin typeface="Helvetica Neue LT Std 85 Heavy" charset="0"/>
                <a:ea typeface="Helvetica Neue LT Std 85 Heavy" charset="0"/>
                <a:cs typeface="Helvetica Neue LT Std 85 Heavy" charset="0"/>
              </a:rPr>
              <a:t>Gestão democrática</a:t>
            </a:r>
          </a:p>
          <a:p>
            <a:pPr marL="0" indent="0" algn="ctr" defTabSz="1295979" eaLnBrk="1" hangingPunct="1">
              <a:spcBef>
                <a:spcPts val="1800"/>
              </a:spcBef>
            </a:pPr>
            <a:r>
              <a:rPr lang="pt-BR" altLang="pt-BR" sz="2400" b="1" dirty="0">
                <a:solidFill>
                  <a:schemeClr val="tx1"/>
                </a:solidFill>
                <a:latin typeface="Helvetica Neue LT Std 85 Heavy" charset="0"/>
                <a:ea typeface="Helvetica Neue LT Std 85 Heavy" charset="0"/>
                <a:cs typeface="Helvetica Neue LT Std 85 Heavy" charset="0"/>
              </a:rPr>
              <a:t>Projeto Político Pedagógico </a:t>
            </a:r>
          </a:p>
          <a:p>
            <a:pPr marL="0" indent="0" algn="ctr" defTabSz="1295979" eaLnBrk="1" hangingPunct="1">
              <a:spcBef>
                <a:spcPts val="1800"/>
              </a:spcBef>
            </a:pPr>
            <a:r>
              <a:rPr lang="pt-BR" altLang="pt-BR" sz="2400" b="1" dirty="0" err="1">
                <a:solidFill>
                  <a:schemeClr val="tx1"/>
                </a:solidFill>
                <a:latin typeface="Helvetica Neue LT Std 85 Heavy" charset="0"/>
                <a:ea typeface="Helvetica Neue LT Std 85 Heavy" charset="0"/>
                <a:cs typeface="Helvetica Neue LT Std 85 Heavy" charset="0"/>
              </a:rPr>
              <a:t>COM-Vida</a:t>
            </a:r>
            <a:endParaRPr lang="pt-BR" altLang="pt-BR" sz="2400" b="1" dirty="0">
              <a:solidFill>
                <a:schemeClr val="tx1"/>
              </a:solidFill>
              <a:latin typeface="Helvetica Neue LT Std 85 Heavy" charset="0"/>
              <a:ea typeface="Helvetica Neue LT Std 85 Heavy" charset="0"/>
              <a:cs typeface="Helvetica Neue LT Std 85 Heavy" charset="0"/>
            </a:endParaRPr>
          </a:p>
          <a:p>
            <a:pPr marL="0" indent="0" algn="ctr" defTabSz="1295979" eaLnBrk="1" hangingPunct="1">
              <a:spcBef>
                <a:spcPts val="1800"/>
              </a:spcBef>
            </a:pPr>
            <a:r>
              <a:rPr lang="pt-BR" altLang="pt-BR" sz="2400" b="1" dirty="0">
                <a:solidFill>
                  <a:schemeClr val="tx1"/>
                </a:solidFill>
                <a:latin typeface="Helvetica Neue LT Std 85 Heavy" charset="0"/>
                <a:ea typeface="Helvetica Neue LT Std 85 Heavy" charset="0"/>
                <a:cs typeface="Helvetica Neue LT Std 85 Heavy" charset="0"/>
              </a:rPr>
              <a:t>Associação de Pais</a:t>
            </a:r>
          </a:p>
          <a:p>
            <a:pPr marL="0" indent="0" algn="ctr" defTabSz="1295979" eaLnBrk="1" hangingPunct="1">
              <a:spcBef>
                <a:spcPts val="1800"/>
              </a:spcBef>
            </a:pPr>
            <a:r>
              <a:rPr lang="pt-BR" altLang="pt-BR" sz="2400" b="1" dirty="0">
                <a:solidFill>
                  <a:schemeClr val="tx1"/>
                </a:solidFill>
                <a:latin typeface="Helvetica Neue LT Std 85 Heavy" charset="0"/>
                <a:ea typeface="Helvetica Neue LT Std 85 Heavy" charset="0"/>
                <a:cs typeface="Helvetica Neue LT Std 85 Heavy" charset="0"/>
              </a:rPr>
              <a:t>Comunidade Escolar</a:t>
            </a:r>
          </a:p>
        </p:txBody>
      </p:sp>
      <p:sp>
        <p:nvSpPr>
          <p:cNvPr id="11" name="Espaço Reservado para Conteúdo 2"/>
          <p:cNvSpPr txBox="1">
            <a:spLocks/>
          </p:cNvSpPr>
          <p:nvPr/>
        </p:nvSpPr>
        <p:spPr bwMode="auto">
          <a:xfrm>
            <a:off x="2490689" y="6624489"/>
            <a:ext cx="7739368" cy="23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9598" tIns="64799" rIns="129598" bIns="64799"/>
          <a:lstStyle>
            <a:lvl1pPr marL="342900" indent="-342900" eaLnBrk="0" hangingPunct="0">
              <a:defRPr>
                <a:solidFill>
                  <a:schemeClr val="bg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Verdana" pitchFamily="34" charset="0"/>
              </a:defRPr>
            </a:lvl2pPr>
            <a:lvl3pPr eaLnBrk="0" hangingPunct="0">
              <a:defRPr>
                <a:solidFill>
                  <a:schemeClr val="bg1"/>
                </a:solidFill>
                <a:latin typeface="Verdana" pitchFamily="34" charset="0"/>
              </a:defRPr>
            </a:lvl3pPr>
            <a:lvl4pPr eaLnBrk="0" hangingPunct="0">
              <a:defRPr>
                <a:solidFill>
                  <a:schemeClr val="bg1"/>
                </a:solidFill>
                <a:latin typeface="Verdana" pitchFamily="34" charset="0"/>
              </a:defRPr>
            </a:lvl4pPr>
            <a:lvl5pPr eaLnBrk="0" hangingPunct="0">
              <a:defRPr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algn="ctr" defTabSz="1295979" eaLnBrk="1" hangingPunct="1">
              <a:lnSpc>
                <a:spcPct val="80000"/>
              </a:lnSpc>
              <a:spcBef>
                <a:spcPct val="20000"/>
              </a:spcBef>
            </a:pPr>
            <a:r>
              <a:rPr lang="pt-BR" altLang="pt-BR" sz="3700" b="1" dirty="0">
                <a:solidFill>
                  <a:schemeClr val="accent5">
                    <a:lumMod val="75000"/>
                  </a:schemeClr>
                </a:solidFill>
                <a:latin typeface="Helvetica Neue LT Std 85 Heavy" charset="0"/>
                <a:ea typeface="Helvetica Neue LT Std 85 Heavy" charset="0"/>
                <a:cs typeface="Helvetica Neue LT Std 85 Heavy" charset="0"/>
              </a:rPr>
              <a:t>Espaço Físico</a:t>
            </a:r>
          </a:p>
          <a:p>
            <a:pPr algn="ctr" defTabSz="1295979" eaLnBrk="1" hangingPunct="1">
              <a:lnSpc>
                <a:spcPct val="80000"/>
              </a:lnSpc>
              <a:spcBef>
                <a:spcPct val="20000"/>
              </a:spcBef>
            </a:pPr>
            <a:r>
              <a:rPr lang="pt-BR" altLang="pt-BR" sz="2400" dirty="0">
                <a:solidFill>
                  <a:schemeClr val="tx1"/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Adequações de acordo com premissas da sustentabilidade socioambiental (edificações e área verde)</a:t>
            </a:r>
          </a:p>
        </p:txBody>
      </p:sp>
      <p:sp>
        <p:nvSpPr>
          <p:cNvPr id="12" name="Seta em curva para baixo 6"/>
          <p:cNvSpPr/>
          <p:nvPr/>
        </p:nvSpPr>
        <p:spPr>
          <a:xfrm>
            <a:off x="4982250" y="2031363"/>
            <a:ext cx="2679684" cy="847052"/>
          </a:xfrm>
          <a:prstGeom prst="curved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598" tIns="64799" rIns="129598" bIns="64799" anchor="ctr"/>
          <a:lstStyle/>
          <a:p>
            <a:pPr algn="ctr" defTabSz="1295979">
              <a:defRPr/>
            </a:pP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3" name="Seta em curva para baixo 8"/>
          <p:cNvSpPr>
            <a:spLocks noChangeArrowheads="1"/>
          </p:cNvSpPr>
          <p:nvPr/>
        </p:nvSpPr>
        <p:spPr bwMode="auto">
          <a:xfrm rot="14987757">
            <a:off x="958408" y="7023868"/>
            <a:ext cx="2454819" cy="794061"/>
          </a:xfrm>
          <a:prstGeom prst="curvedDownArrow">
            <a:avLst>
              <a:gd name="adj1" fmla="val 24996"/>
              <a:gd name="adj2" fmla="val 50005"/>
              <a:gd name="adj3" fmla="val 25000"/>
            </a:avLst>
          </a:prstGeom>
          <a:solidFill>
            <a:srgbClr val="77933C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eaVert" lIns="129598" tIns="64799" rIns="129598" bIns="64799" anchor="ctr"/>
          <a:lstStyle/>
          <a:p>
            <a:pPr algn="ctr" defTabSz="1295979">
              <a:defRPr/>
            </a:pPr>
            <a:endParaRPr lang="pt-BR" dirty="0">
              <a:solidFill>
                <a:srgbClr val="00B0F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45235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599988" cy="10074915"/>
          </a:xfrm>
          <a:prstGeom prst="rect">
            <a:avLst/>
          </a:prstGeom>
        </p:spPr>
      </p:pic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1" y="0"/>
            <a:ext cx="12599988" cy="1975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4016" tIns="64488" rIns="124016" bIns="64488" anchor="ctr"/>
          <a:lstStyle>
            <a:lvl1pPr>
              <a:spcBef>
                <a:spcPts val="175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1pPr>
            <a:lvl2pPr>
              <a:spcBef>
                <a:spcPts val="1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2pPr>
            <a:lvl3pPr>
              <a:spcBef>
                <a:spcPts val="125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3pPr>
            <a:lvl4pPr>
              <a:spcBef>
                <a:spcPts val="1125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4pPr>
            <a:lvl5pPr>
              <a:spcBef>
                <a:spcPts val="1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  <a:defRPr/>
            </a:pPr>
            <a:r>
              <a:rPr lang="en-US" altLang="pt-BR" sz="4400" b="1" dirty="0">
                <a:solidFill>
                  <a:schemeClr val="bg1"/>
                </a:solidFill>
                <a:latin typeface="Helvetica Neue Condensed" charset="0"/>
                <a:ea typeface="Helvetica Neue Condensed" charset="0"/>
                <a:cs typeface="Helvetica Neue Condensed" charset="0"/>
              </a:rPr>
              <a:t>O QUE SE ESPERA DA CONFERÊNCIA</a:t>
            </a:r>
            <a:endParaRPr lang="pt-BR" altLang="pt-BR" sz="4400" b="1" dirty="0">
              <a:solidFill>
                <a:schemeClr val="bg1"/>
              </a:solidFill>
              <a:latin typeface="Helvetica Neue Condensed" charset="0"/>
              <a:ea typeface="Helvetica Neue Condensed" charset="0"/>
              <a:cs typeface="Helvetica Neue Condensed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827386" y="2736056"/>
            <a:ext cx="10801199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Wingdings" charset="2"/>
              <a:buChar char="ü"/>
            </a:pPr>
            <a:r>
              <a:rPr lang="pt-BR" sz="2200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Promoção de </a:t>
            </a:r>
            <a:r>
              <a:rPr lang="pt-BR" sz="2200" b="1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ações de educação ambiental na escola</a:t>
            </a:r>
            <a:r>
              <a:rPr lang="pt-BR" sz="2200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;</a:t>
            </a:r>
          </a:p>
          <a:p>
            <a:pPr marL="342900" indent="-342900">
              <a:spcBef>
                <a:spcPts val="1200"/>
              </a:spcBef>
              <a:buFont typeface="Wingdings" charset="2"/>
              <a:buChar char="ü"/>
            </a:pPr>
            <a:r>
              <a:rPr lang="pt-BR" sz="2200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Mobilização das escolas para a realização de </a:t>
            </a:r>
            <a:r>
              <a:rPr lang="pt-BR" sz="2200" b="1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estudos, pesquisas e projetos </a:t>
            </a:r>
            <a:r>
              <a:rPr lang="pt-BR" sz="2200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escolares relacionados à questão socioambiental e da Água;</a:t>
            </a:r>
          </a:p>
          <a:p>
            <a:pPr marL="342900" indent="-342900">
              <a:spcBef>
                <a:spcPts val="1200"/>
              </a:spcBef>
              <a:buFont typeface="Wingdings" charset="2"/>
              <a:buChar char="ü"/>
            </a:pPr>
            <a:r>
              <a:rPr lang="pt-BR" sz="2200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Promoção da </a:t>
            </a:r>
            <a:r>
              <a:rPr lang="pt-BR" sz="2200" b="1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participação da comunidade </a:t>
            </a:r>
            <a:r>
              <a:rPr lang="pt-BR" sz="2200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escolar no dialogo das questões relacionadas à </a:t>
            </a:r>
            <a:r>
              <a:rPr lang="pt-BR" sz="2200" i="1" dirty="0">
                <a:solidFill>
                  <a:schemeClr val="accent5">
                    <a:lumMod val="75000"/>
                  </a:schemeClr>
                </a:solidFill>
                <a:latin typeface="Helvetica Neue LT Std 46 Light" charset="0"/>
                <a:ea typeface="Helvetica Neue LT Std 46 Light" charset="0"/>
                <a:cs typeface="Helvetica Neue LT Std 46 Light" charset="0"/>
              </a:rPr>
              <a:t>Água como um recurso finito;</a:t>
            </a:r>
          </a:p>
          <a:p>
            <a:pPr marL="342900" indent="-342900">
              <a:spcBef>
                <a:spcPts val="1200"/>
              </a:spcBef>
              <a:buFont typeface="Wingdings" charset="2"/>
              <a:buChar char="ü"/>
            </a:pPr>
            <a:r>
              <a:rPr lang="pt-BR" sz="2200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Inclusão da temática socioambiental e de propostas de sustentabilidade no </a:t>
            </a:r>
            <a:r>
              <a:rPr lang="pt-BR" sz="2200" b="1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Projeto Político Pedagógico (PPP) </a:t>
            </a:r>
            <a:r>
              <a:rPr lang="pt-BR" sz="2200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da escola;</a:t>
            </a:r>
          </a:p>
          <a:p>
            <a:pPr marL="342900" indent="-342900">
              <a:spcBef>
                <a:spcPts val="1200"/>
              </a:spcBef>
              <a:buFont typeface="Wingdings" charset="2"/>
              <a:buChar char="ü"/>
            </a:pPr>
            <a:r>
              <a:rPr lang="pt-BR" sz="2200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Elaboração de </a:t>
            </a:r>
            <a:r>
              <a:rPr lang="pt-BR" sz="2200" b="1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Projeto de Intervenção </a:t>
            </a:r>
            <a:r>
              <a:rPr lang="pt-BR" sz="2200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da escola de forma participativa;</a:t>
            </a:r>
          </a:p>
          <a:p>
            <a:pPr marL="342900" indent="-342900">
              <a:spcBef>
                <a:spcPts val="1200"/>
              </a:spcBef>
              <a:buFont typeface="Wingdings" charset="2"/>
              <a:buChar char="ü"/>
            </a:pPr>
            <a:r>
              <a:rPr lang="pt-BR" sz="2200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Realização de </a:t>
            </a:r>
            <a:r>
              <a:rPr lang="pt-BR" sz="2200" b="1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parcerias locais </a:t>
            </a:r>
            <a:r>
              <a:rPr lang="pt-BR" sz="2200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para implementação do projeto;</a:t>
            </a:r>
          </a:p>
          <a:p>
            <a:pPr marL="342900" indent="-342900">
              <a:spcBef>
                <a:spcPts val="1200"/>
              </a:spcBef>
              <a:buFont typeface="Wingdings" charset="2"/>
              <a:buChar char="ü"/>
            </a:pPr>
            <a:r>
              <a:rPr lang="pt-BR" sz="2200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Formação de  mais </a:t>
            </a:r>
            <a:r>
              <a:rPr lang="pt-BR" sz="2200" i="1" dirty="0">
                <a:solidFill>
                  <a:schemeClr val="accent5">
                    <a:lumMod val="75000"/>
                  </a:schemeClr>
                </a:solidFill>
                <a:latin typeface="Helvetica Neue LT Std 46 Light" charset="0"/>
                <a:ea typeface="Helvetica Neue LT Std 46 Light" charset="0"/>
                <a:cs typeface="Helvetica Neue LT Std 46 Light" charset="0"/>
              </a:rPr>
              <a:t>Comissões de Meio Ambiente e Qualidade de Vida - </a:t>
            </a:r>
            <a:r>
              <a:rPr lang="pt-BR" sz="2200" i="1" dirty="0" err="1">
                <a:solidFill>
                  <a:schemeClr val="accent5">
                    <a:lumMod val="75000"/>
                  </a:schemeClr>
                </a:solidFill>
                <a:latin typeface="Helvetica Neue LT Std 46 Light" charset="0"/>
                <a:ea typeface="Helvetica Neue LT Std 46 Light" charset="0"/>
                <a:cs typeface="Helvetica Neue LT Std 46 Light" charset="0"/>
              </a:rPr>
              <a:t>COM-Vidas</a:t>
            </a:r>
            <a:r>
              <a:rPr lang="pt-BR" sz="2200" i="1" dirty="0">
                <a:solidFill>
                  <a:schemeClr val="accent5">
                    <a:lumMod val="75000"/>
                  </a:schemeClr>
                </a:solidFill>
                <a:latin typeface="Helvetica Neue LT Std 46 Light" charset="0"/>
                <a:ea typeface="Helvetica Neue LT Std 46 Light" charset="0"/>
                <a:cs typeface="Helvetica Neue LT Std 46 Light" charset="0"/>
              </a:rPr>
              <a:t> nas escolas</a:t>
            </a:r>
            <a:r>
              <a:rPr lang="pt-BR" sz="2200" dirty="0">
                <a:solidFill>
                  <a:schemeClr val="accent5">
                    <a:lumMod val="75000"/>
                  </a:schemeClr>
                </a:solidFill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33082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10"/>
            <a:ext cx="12599988" cy="10074915"/>
          </a:xfrm>
          <a:prstGeom prst="rect">
            <a:avLst/>
          </a:prstGeom>
        </p:spPr>
      </p:pic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1" y="0"/>
            <a:ext cx="12599988" cy="1975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4016" tIns="64488" rIns="124016" bIns="64488" anchor="ctr"/>
          <a:lstStyle>
            <a:lvl1pPr>
              <a:spcBef>
                <a:spcPts val="175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1pPr>
            <a:lvl2pPr>
              <a:spcBef>
                <a:spcPts val="1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2pPr>
            <a:lvl3pPr>
              <a:spcBef>
                <a:spcPts val="125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3pPr>
            <a:lvl4pPr>
              <a:spcBef>
                <a:spcPts val="1125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4pPr>
            <a:lvl5pPr>
              <a:spcBef>
                <a:spcPts val="1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  <a:defRPr/>
            </a:pPr>
            <a:r>
              <a:rPr lang="en-US" altLang="pt-BR" sz="4400" b="1" dirty="0">
                <a:solidFill>
                  <a:schemeClr val="bg1"/>
                </a:solidFill>
                <a:latin typeface="Helvetica Neue Condensed" charset="0"/>
                <a:ea typeface="Helvetica Neue Condensed" charset="0"/>
                <a:cs typeface="Helvetica Neue Condensed" charset="0"/>
              </a:rPr>
              <a:t>CALENDÁRIO DA V CNIJMA</a:t>
            </a:r>
            <a:endParaRPr lang="pt-BR" altLang="pt-BR" sz="4400" b="1" dirty="0">
              <a:solidFill>
                <a:schemeClr val="bg1"/>
              </a:solidFill>
              <a:latin typeface="Helvetica Neue Condensed" charset="0"/>
              <a:ea typeface="Helvetica Neue Condensed" charset="0"/>
              <a:cs typeface="Helvetica Neue Condensed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683370" y="2023866"/>
            <a:ext cx="10009112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chemeClr val="accent5">
                    <a:lumMod val="50000"/>
                  </a:schemeClr>
                </a:solidFill>
                <a:latin typeface="Helvetica Neue LT Std 85 Heavy" charset="0"/>
                <a:ea typeface="Helvetica Neue LT Std 85 Heavy" charset="0"/>
                <a:cs typeface="Helvetica Neue LT Std 85 Heavy" charset="0"/>
              </a:rPr>
              <a:t>I  -  Fase preparatória:</a:t>
            </a:r>
          </a:p>
          <a:p>
            <a:pPr lvl="1"/>
            <a:r>
              <a:rPr lang="pt-BR" sz="2800" dirty="0"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a) Oficinas de Conferências nos Estados – até 30 de agosto de 2017;</a:t>
            </a:r>
          </a:p>
          <a:p>
            <a:pPr lvl="0"/>
            <a:endParaRPr lang="pt-BR" sz="2800" dirty="0">
              <a:latin typeface="Helvetica Neue LT Std 45 Light" charset="0"/>
              <a:ea typeface="Helvetica Neue LT Std 45 Light" charset="0"/>
              <a:cs typeface="Helvetica Neue LT Std 45 Light" charset="0"/>
            </a:endParaRPr>
          </a:p>
          <a:p>
            <a:r>
              <a:rPr lang="pt-BR" sz="2800" b="1" dirty="0">
                <a:solidFill>
                  <a:schemeClr val="accent5">
                    <a:lumMod val="50000"/>
                  </a:schemeClr>
                </a:solidFill>
                <a:latin typeface="Helvetica Neue LT Std 85 Heavy" charset="0"/>
                <a:ea typeface="Helvetica Neue LT Std 85 Heavy" charset="0"/>
                <a:cs typeface="Helvetica Neue LT Std 85 Heavy" charset="0"/>
              </a:rPr>
              <a:t>II – Etapas da Conferência: </a:t>
            </a:r>
          </a:p>
          <a:p>
            <a:pPr lvl="1"/>
            <a:r>
              <a:rPr lang="pt-BR" sz="2800" dirty="0"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a) Conferência na Escola – até 15 de outubro de 2017;</a:t>
            </a:r>
          </a:p>
          <a:p>
            <a:pPr lvl="1"/>
            <a:r>
              <a:rPr lang="pt-BR" sz="2800" dirty="0"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b) Conferência Municipal/Regional – definido por cada Estado;</a:t>
            </a:r>
          </a:p>
          <a:p>
            <a:pPr lvl="1"/>
            <a:r>
              <a:rPr lang="pt-BR" sz="2800" dirty="0"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c) Conferência Estadual/ Distrital – Até 10 de dezembro de 2017;</a:t>
            </a:r>
          </a:p>
          <a:p>
            <a:pPr lvl="1"/>
            <a:r>
              <a:rPr lang="pt-BR" sz="2800" dirty="0"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d) Conferência Nacional: 13 a 18 de março de 2018.</a:t>
            </a:r>
          </a:p>
          <a:p>
            <a:pPr lvl="0"/>
            <a:endParaRPr lang="pt-BR" sz="2800" dirty="0">
              <a:latin typeface="Helvetica Neue LT Std 45 Light" charset="0"/>
              <a:ea typeface="Helvetica Neue LT Std 45 Light" charset="0"/>
              <a:cs typeface="Helvetica Neue LT Std 45 Light" charset="0"/>
            </a:endParaRPr>
          </a:p>
          <a:p>
            <a:r>
              <a:rPr lang="pt-BR" sz="2800" b="1" dirty="0">
                <a:solidFill>
                  <a:schemeClr val="accent5">
                    <a:lumMod val="50000"/>
                  </a:schemeClr>
                </a:solidFill>
                <a:latin typeface="Helvetica Neue LT Std 85 Heavy" charset="0"/>
                <a:ea typeface="Helvetica Neue LT Std 85 Heavy" charset="0"/>
                <a:cs typeface="Helvetica Neue LT Std 85 Heavy" charset="0"/>
              </a:rPr>
              <a:t>III – Fase Pós-conferência </a:t>
            </a:r>
          </a:p>
          <a:p>
            <a:pPr lvl="1"/>
            <a:r>
              <a:rPr lang="pt-BR" sz="2800" dirty="0"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a) Encontro  de avaliação do processo e propostas de continuidade das ações de educação ambiental.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360498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32" y="0"/>
            <a:ext cx="12599988" cy="10074915"/>
          </a:xfrm>
          <a:prstGeom prst="rect">
            <a:avLst/>
          </a:prstGeom>
        </p:spPr>
      </p:pic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-11231" y="0"/>
            <a:ext cx="12611220" cy="1975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4016" tIns="64488" rIns="124016" bIns="64488" anchor="ctr"/>
          <a:lstStyle>
            <a:lvl1pPr>
              <a:spcBef>
                <a:spcPts val="175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1pPr>
            <a:lvl2pPr>
              <a:spcBef>
                <a:spcPts val="1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2pPr>
            <a:lvl3pPr>
              <a:spcBef>
                <a:spcPts val="125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3pPr>
            <a:lvl4pPr>
              <a:spcBef>
                <a:spcPts val="1125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4pPr>
            <a:lvl5pPr>
              <a:spcBef>
                <a:spcPts val="1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  <a:defRPr/>
            </a:pPr>
            <a:r>
              <a:rPr lang="en-US" altLang="pt-BR" sz="4400" b="1" dirty="0">
                <a:solidFill>
                  <a:schemeClr val="bg1"/>
                </a:solidFill>
                <a:latin typeface="Helvetica Neue Condensed" charset="0"/>
                <a:ea typeface="Helvetica Neue Condensed" charset="0"/>
                <a:cs typeface="Helvetica Neue Condensed" charset="0"/>
              </a:rPr>
              <a:t>ETAPAS DA CONFERÊNCIA</a:t>
            </a:r>
            <a:endParaRPr lang="pt-BR" altLang="pt-BR" sz="4400" b="1" dirty="0">
              <a:solidFill>
                <a:schemeClr val="bg1"/>
              </a:solidFill>
              <a:latin typeface="Helvetica Neue Condensed" charset="0"/>
              <a:ea typeface="Helvetica Neue Condensed" charset="0"/>
              <a:cs typeface="Helvetica Neue Condensed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898749" y="1997634"/>
            <a:ext cx="100811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ü"/>
            </a:pPr>
            <a:r>
              <a:rPr lang="pt-BR" sz="2400" b="1" dirty="0">
                <a:solidFill>
                  <a:schemeClr val="accent5">
                    <a:lumMod val="75000"/>
                  </a:schemeClr>
                </a:solidFill>
                <a:latin typeface="Helvetica Neue LT Std 85 Heavy" charset="0"/>
                <a:ea typeface="Helvetica Neue LT Std 85 Heavy" charset="0"/>
                <a:cs typeface="Helvetica Neue LT Std 85 Heavy" charset="0"/>
              </a:rPr>
              <a:t>Oficinas de Conferência</a:t>
            </a:r>
          </a:p>
          <a:p>
            <a:pPr lvl="2"/>
            <a:r>
              <a:rPr lang="pt-BR" sz="2400" dirty="0"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Consistem em  momentos preparatórios  de planejamento e de formação dos responsáveis</a:t>
            </a:r>
            <a:r>
              <a:rPr lang="pt-BR" sz="2400" b="1" dirty="0">
                <a:latin typeface="Helvetica Neue LT Std 85 Heavy" charset="0"/>
                <a:ea typeface="Helvetica Neue LT Std 45 Light" charset="0"/>
                <a:cs typeface="Helvetica Neue LT Std 45 Light" charset="0"/>
              </a:rPr>
              <a:t> </a:t>
            </a:r>
            <a:r>
              <a:rPr lang="pt-BR" sz="2400" dirty="0"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para a realização das Conferências  Escolares, Regional/Municipal, Estadual e Nacional.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1898749" y="3879328"/>
            <a:ext cx="10081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ü"/>
            </a:pPr>
            <a:r>
              <a:rPr lang="pt-BR" sz="2400" b="1" dirty="0">
                <a:solidFill>
                  <a:schemeClr val="accent5">
                    <a:lumMod val="75000"/>
                  </a:schemeClr>
                </a:solidFill>
                <a:latin typeface="Helvetica Neue LT Std 85 Heavy" charset="0"/>
                <a:ea typeface="Helvetica Neue LT Std 85 Heavy" charset="0"/>
                <a:cs typeface="Helvetica Neue LT Std 85 Heavy" charset="0"/>
              </a:rPr>
              <a:t>Conferência na Escola</a:t>
            </a:r>
            <a:endParaRPr lang="pt-BR" sz="2400" b="1" dirty="0">
              <a:latin typeface="Helvetica Neue LT Std 85 Heavy" charset="0"/>
              <a:ea typeface="Helvetica Neue LT Std 85 Heavy" charset="0"/>
              <a:cs typeface="Helvetica Neue LT Std 85 Heavy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1887091" y="6488846"/>
            <a:ext cx="10081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ü"/>
            </a:pPr>
            <a:r>
              <a:rPr lang="pt-BR" sz="2400" b="1" dirty="0">
                <a:solidFill>
                  <a:schemeClr val="accent5">
                    <a:lumMod val="75000"/>
                  </a:schemeClr>
                </a:solidFill>
                <a:latin typeface="Helvetica Neue LT Std 85 Heavy" charset="0"/>
                <a:ea typeface="Helvetica Neue LT Std 85 Heavy" charset="0"/>
                <a:cs typeface="Helvetica Neue LT Std 85 Heavy" charset="0"/>
              </a:rPr>
              <a:t>Conferência Municipal/Regional (etapa opcional)</a:t>
            </a:r>
            <a:endParaRPr lang="pt-BR" sz="2400" dirty="0">
              <a:latin typeface="Helvetica Neue LT Std 45 Light" charset="0"/>
              <a:ea typeface="Helvetica Neue LT Std 45 Light" charset="0"/>
              <a:cs typeface="Helvetica Neue LT Std 45 Light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784872" y="4364594"/>
            <a:ext cx="89289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indent="-565200"/>
            <a:r>
              <a:rPr lang="pt-BR" sz="2400" dirty="0"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Envolve toda a comunidade escolar de todos os turnos sem restrição de faixa etária e série, no entanto, os (as) delegados (as) e seus suplentes eleitos (as) deverão  estar cursando do 6º ao 9º ano até o período da Conferência Estadual e ter entre 11 e 14 anos no período da etapa final da V CNIJMA</a:t>
            </a:r>
            <a:r>
              <a:rPr lang="pt-BR" sz="2400" b="1" dirty="0">
                <a:latin typeface="Helvetica Neue LT Std 85 Heavy" charset="0"/>
                <a:ea typeface="Helvetica Neue LT Std 85 Heavy" charset="0"/>
                <a:cs typeface="Helvetica Neue LT Std 85 Heavy" charset="0"/>
              </a:rPr>
              <a:t>.</a:t>
            </a:r>
            <a:endParaRPr lang="pt-BR" sz="2400" dirty="0">
              <a:latin typeface="Helvetica Neue LT Std 45 Light" charset="0"/>
              <a:ea typeface="Helvetica Neue LT Std 45 Light" charset="0"/>
              <a:cs typeface="Helvetica Neue LT Std 45 Light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2839790" y="7080343"/>
            <a:ext cx="87887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Após a realização das Conferências nas Escolas, as Comissões Organizadoras Estaduais (COE) têm a opção de promover Conferências Municipais / Regionais</a:t>
            </a:r>
          </a:p>
        </p:txBody>
      </p:sp>
    </p:spTree>
    <p:extLst>
      <p:ext uri="{BB962C8B-B14F-4D97-AF65-F5344CB8AC3E}">
        <p14:creationId xmlns:p14="http://schemas.microsoft.com/office/powerpoint/2010/main" val="3262957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599988" cy="10074915"/>
          </a:xfrm>
          <a:prstGeom prst="rect">
            <a:avLst/>
          </a:prstGeom>
        </p:spPr>
      </p:pic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1" y="0"/>
            <a:ext cx="12599988" cy="1975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24016" tIns="64488" rIns="124016" bIns="64488" anchor="ctr"/>
          <a:lstStyle>
            <a:lvl1pPr>
              <a:spcBef>
                <a:spcPts val="175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1pPr>
            <a:lvl2pPr>
              <a:spcBef>
                <a:spcPts val="15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2pPr>
            <a:lvl3pPr>
              <a:spcBef>
                <a:spcPts val="125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3pPr>
            <a:lvl4pPr>
              <a:spcBef>
                <a:spcPts val="1125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4pPr>
            <a:lvl5pPr>
              <a:spcBef>
                <a:spcPts val="1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>
                <a:solidFill>
                  <a:srgbClr val="000000"/>
                </a:solidFill>
                <a:latin typeface="Verdana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  <a:defRPr/>
            </a:pPr>
            <a:r>
              <a:rPr lang="en-US" altLang="pt-BR" sz="4400" b="1" dirty="0">
                <a:solidFill>
                  <a:schemeClr val="bg1"/>
                </a:solidFill>
                <a:latin typeface="Helvetica Neue Condensed" charset="0"/>
                <a:ea typeface="Helvetica Neue Condensed" charset="0"/>
                <a:cs typeface="Helvetica Neue Condensed" charset="0"/>
              </a:rPr>
              <a:t>ETAPAS DA CONFERÊNCIA</a:t>
            </a:r>
            <a:endParaRPr lang="pt-BR" altLang="pt-BR" sz="4400" b="1" dirty="0">
              <a:solidFill>
                <a:schemeClr val="bg1"/>
              </a:solidFill>
              <a:latin typeface="Helvetica Neue Condensed" charset="0"/>
              <a:ea typeface="Helvetica Neue Condensed" charset="0"/>
              <a:cs typeface="Helvetica Neue Condensed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898749" y="1975310"/>
            <a:ext cx="9585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charset="2"/>
              <a:buChar char="ü"/>
            </a:pPr>
            <a:r>
              <a:rPr lang="pt-BR" sz="2400" b="1" dirty="0">
                <a:solidFill>
                  <a:schemeClr val="accent5">
                    <a:lumMod val="75000"/>
                  </a:schemeClr>
                </a:solidFill>
                <a:latin typeface="Helvetica Neue LT Std 85 Heavy" charset="0"/>
                <a:ea typeface="Helvetica Neue LT Std 85 Heavy" charset="0"/>
                <a:cs typeface="Helvetica Neue LT Std 85 Heavy" charset="0"/>
              </a:rPr>
              <a:t>Conferência Estadual</a:t>
            </a:r>
            <a:endParaRPr lang="pt-BR" sz="2400" dirty="0">
              <a:latin typeface="Helvetica Neue LT Std 45 Light" charset="0"/>
              <a:ea typeface="Helvetica Neue LT Std 45 Light" charset="0"/>
              <a:cs typeface="Helvetica Neue LT Std 45 Light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914947" y="5544368"/>
            <a:ext cx="9585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charset="2"/>
              <a:buChar char="ü"/>
            </a:pPr>
            <a:r>
              <a:rPr lang="pt-BR" sz="2400" b="1" dirty="0">
                <a:solidFill>
                  <a:schemeClr val="accent5">
                    <a:lumMod val="75000"/>
                  </a:schemeClr>
                </a:solidFill>
                <a:latin typeface="Helvetica Neue LT Std 85 Heavy" charset="0"/>
                <a:ea typeface="Helvetica Neue LT Std 85 Heavy" charset="0"/>
                <a:cs typeface="Helvetica Neue LT Std 85 Heavy" charset="0"/>
              </a:rPr>
              <a:t>Conferencia Nacional</a:t>
            </a:r>
            <a:endParaRPr lang="pt-BR" sz="2400" dirty="0">
              <a:latin typeface="Helvetica Neue LT Std 45 Light" charset="0"/>
              <a:ea typeface="Helvetica Neue LT Std 45 Light" charset="0"/>
              <a:cs typeface="Helvetica Neue LT Std 45 Light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2921646" y="2499756"/>
            <a:ext cx="856292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pt-BR" sz="2400" dirty="0"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Tem por objetivo aprofundar os estudos e diálogos sobre o tema da Conferência a partir da perspectiva estadual, propiciando um espaço de intercâmbio nesta esfera.</a:t>
            </a:r>
          </a:p>
          <a:p>
            <a:pPr>
              <a:spcAft>
                <a:spcPts val="1200"/>
              </a:spcAft>
            </a:pPr>
            <a:r>
              <a:rPr lang="pt-BR" sz="2400" dirty="0"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Na  Conferência Estadual será  realizada a eleição da delegação  e  de um  projeto de ação, escolhido do conjunto de propostas das escolas, para representar o Estado na Conferência Nacional.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2921647" y="6101482"/>
            <a:ext cx="878497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pt-BR" sz="2400" dirty="0"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A Conferência Nacional trabalhará a temática </a:t>
            </a:r>
            <a:r>
              <a:rPr lang="pt-BR" sz="2400" b="1" i="1" dirty="0">
                <a:latin typeface="Helvetica Neue LT Std 76" charset="0"/>
                <a:ea typeface="Helvetica Neue LT Std 76" charset="0"/>
                <a:cs typeface="Helvetica Neue LT Std 76" charset="0"/>
              </a:rPr>
              <a:t>Vamos Cuidar do Brasil cuidando das Águas</a:t>
            </a:r>
            <a:r>
              <a:rPr lang="pt-BR" sz="2400" dirty="0"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 a partir dos projetos de ação selecionados nas etapas Estaduais e Distrital.</a:t>
            </a:r>
          </a:p>
          <a:p>
            <a:pPr>
              <a:spcBef>
                <a:spcPts val="1200"/>
              </a:spcBef>
            </a:pPr>
            <a:r>
              <a:rPr lang="pt-BR" sz="2400" dirty="0">
                <a:latin typeface="Helvetica Neue LT Std 45 Light" charset="0"/>
                <a:ea typeface="Helvetica Neue LT Std 45 Light" charset="0"/>
                <a:cs typeface="Helvetica Neue LT Std 45 Light" charset="0"/>
              </a:rPr>
              <a:t>Serão participantes da etapa nacional, nos termos do quantitativo definido no slide a seguir:</a:t>
            </a:r>
          </a:p>
        </p:txBody>
      </p:sp>
    </p:spTree>
    <p:extLst>
      <p:ext uri="{BB962C8B-B14F-4D97-AF65-F5344CB8AC3E}">
        <p14:creationId xmlns:p14="http://schemas.microsoft.com/office/powerpoint/2010/main" val="588091366"/>
      </p:ext>
    </p:extLst>
  </p:cSld>
  <p:clrMapOvr>
    <a:masterClrMapping/>
  </p:clrMapOvr>
</p:sld>
</file>

<file path=ppt/theme/theme1.xml><?xml version="1.0" encoding="utf-8"?>
<a:theme xmlns:a="http://schemas.openxmlformats.org/drawingml/2006/main" name="Padrão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4424</TotalTime>
  <Words>1325</Words>
  <Application>Microsoft Office PowerPoint</Application>
  <PresentationFormat>Personalizar</PresentationFormat>
  <Paragraphs>204</Paragraphs>
  <Slides>17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15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33" baseType="lpstr">
      <vt:lpstr>Arial</vt:lpstr>
      <vt:lpstr>Calibri</vt:lpstr>
      <vt:lpstr>Droid Sans Fallback</vt:lpstr>
      <vt:lpstr>Helvetica Neue Condensed</vt:lpstr>
      <vt:lpstr>Helvetica Neue LT Std 45 Light</vt:lpstr>
      <vt:lpstr>Helvetica Neue LT Std 46 Light</vt:lpstr>
      <vt:lpstr>Helvetica Neue LT Std 76</vt:lpstr>
      <vt:lpstr>Helvetica Neue LT Std 85 Heavy</vt:lpstr>
      <vt:lpstr>Lucida Sans Unicode</vt:lpstr>
      <vt:lpstr>Mangal</vt:lpstr>
      <vt:lpstr>StarSymbol</vt:lpstr>
      <vt:lpstr>Tahoma</vt:lpstr>
      <vt:lpstr>Times New Roman</vt:lpstr>
      <vt:lpstr>Verdana</vt:lpstr>
      <vt:lpstr>Wingdings</vt:lpstr>
      <vt:lpstr>Padrão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Neusa Helena Rocha Barbosa</dc:creator>
  <cp:lastModifiedBy>mma</cp:lastModifiedBy>
  <cp:revision>230</cp:revision>
  <cp:lastPrinted>2013-05-13T11:11:05Z</cp:lastPrinted>
  <dcterms:created xsi:type="dcterms:W3CDTF">2013-05-10T15:27:00Z</dcterms:created>
  <dcterms:modified xsi:type="dcterms:W3CDTF">2017-08-08T19:43:59Z</dcterms:modified>
</cp:coreProperties>
</file>